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2" r:id="rId7"/>
    <p:sldId id="263" r:id="rId8"/>
    <p:sldId id="264" r:id="rId9"/>
    <p:sldId id="265" r:id="rId10"/>
    <p:sldId id="266" r:id="rId11"/>
    <p:sldId id="261"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4" d="100"/>
          <a:sy n="64" d="100"/>
        </p:scale>
        <p:origin x="9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her wilson" userId="7b3c299d90c87e24" providerId="LiveId" clId="{210032B0-CA9B-43AD-955C-A0DF7472303A}"/>
    <pc:docChg chg="undo custSel addSld modSld sldOrd">
      <pc:chgData name="esther wilson" userId="7b3c299d90c87e24" providerId="LiveId" clId="{210032B0-CA9B-43AD-955C-A0DF7472303A}" dt="2026-02-18T18:30:39.449" v="432" actId="255"/>
      <pc:docMkLst>
        <pc:docMk/>
      </pc:docMkLst>
      <pc:sldChg chg="addSp delSp modSp mod">
        <pc:chgData name="esther wilson" userId="7b3c299d90c87e24" providerId="LiveId" clId="{210032B0-CA9B-43AD-955C-A0DF7472303A}" dt="2026-02-03T02:26:55.996" v="416" actId="1076"/>
        <pc:sldMkLst>
          <pc:docMk/>
          <pc:sldMk cId="285190640" sldId="256"/>
        </pc:sldMkLst>
        <pc:spChg chg="mod ord">
          <ac:chgData name="esther wilson" userId="7b3c299d90c87e24" providerId="LiveId" clId="{210032B0-CA9B-43AD-955C-A0DF7472303A}" dt="2026-02-03T02:26:55.996" v="416" actId="1076"/>
          <ac:spMkLst>
            <pc:docMk/>
            <pc:sldMk cId="285190640" sldId="256"/>
            <ac:spMk id="2" creationId="{607D1BE0-9B62-FFD1-2907-324D6D7EC2C0}"/>
          </ac:spMkLst>
        </pc:spChg>
        <pc:spChg chg="add">
          <ac:chgData name="esther wilson" userId="7b3c299d90c87e24" providerId="LiveId" clId="{210032B0-CA9B-43AD-955C-A0DF7472303A}" dt="2026-02-03T01:57:58.123" v="214" actId="26606"/>
          <ac:spMkLst>
            <pc:docMk/>
            <pc:sldMk cId="285190640" sldId="256"/>
            <ac:spMk id="1044" creationId="{06DA9DF9-31F7-4056-B42E-878CC92417B8}"/>
          </ac:spMkLst>
        </pc:spChg>
        <pc:picChg chg="add mod">
          <ac:chgData name="esther wilson" userId="7b3c299d90c87e24" providerId="LiveId" clId="{210032B0-CA9B-43AD-955C-A0DF7472303A}" dt="2026-02-03T01:57:58.123" v="214" actId="26606"/>
          <ac:picMkLst>
            <pc:docMk/>
            <pc:sldMk cId="285190640" sldId="256"/>
            <ac:picMk id="3" creationId="{66B2DA66-039E-810E-AFB2-76B0DBAF33E4}"/>
          </ac:picMkLst>
        </pc:picChg>
      </pc:sldChg>
      <pc:sldChg chg="addSp delSp modSp mod">
        <pc:chgData name="esther wilson" userId="7b3c299d90c87e24" providerId="LiveId" clId="{210032B0-CA9B-43AD-955C-A0DF7472303A}" dt="2026-02-03T02:02:27.722" v="238" actId="255"/>
        <pc:sldMkLst>
          <pc:docMk/>
          <pc:sldMk cId="1056772144" sldId="257"/>
        </pc:sldMkLst>
        <pc:spChg chg="mod ord">
          <ac:chgData name="esther wilson" userId="7b3c299d90c87e24" providerId="LiveId" clId="{210032B0-CA9B-43AD-955C-A0DF7472303A}" dt="2026-02-03T02:02:27.722" v="238" actId="255"/>
          <ac:spMkLst>
            <pc:docMk/>
            <pc:sldMk cId="1056772144" sldId="257"/>
            <ac:spMk id="3" creationId="{F4ED0504-6BD0-CCF6-6F91-4BC874CD7222}"/>
          </ac:spMkLst>
        </pc:spChg>
        <pc:spChg chg="add">
          <ac:chgData name="esther wilson" userId="7b3c299d90c87e24" providerId="LiveId" clId="{210032B0-CA9B-43AD-955C-A0DF7472303A}" dt="2026-02-03T02:02:06.679" v="234" actId="26606"/>
          <ac:spMkLst>
            <pc:docMk/>
            <pc:sldMk cId="1056772144" sldId="257"/>
            <ac:spMk id="3094" creationId="{04812C46-200A-4DEB-A05E-3ED6C68C2387}"/>
          </ac:spMkLst>
        </pc:spChg>
        <pc:spChg chg="add">
          <ac:chgData name="esther wilson" userId="7b3c299d90c87e24" providerId="LiveId" clId="{210032B0-CA9B-43AD-955C-A0DF7472303A}" dt="2026-02-03T02:02:06.679" v="234" actId="26606"/>
          <ac:spMkLst>
            <pc:docMk/>
            <pc:sldMk cId="1056772144" sldId="257"/>
            <ac:spMk id="3095" creationId="{D1EA859B-E555-4109-94F3-6700E046E008}"/>
          </ac:spMkLst>
        </pc:spChg>
        <pc:picChg chg="add mod">
          <ac:chgData name="esther wilson" userId="7b3c299d90c87e24" providerId="LiveId" clId="{210032B0-CA9B-43AD-955C-A0DF7472303A}" dt="2026-02-03T02:02:18.818" v="237" actId="1076"/>
          <ac:picMkLst>
            <pc:docMk/>
            <pc:sldMk cId="1056772144" sldId="257"/>
            <ac:picMk id="3074" creationId="{28749A41-6976-BCB3-DDF4-905EE8BB8BF0}"/>
          </ac:picMkLst>
        </pc:picChg>
      </pc:sldChg>
      <pc:sldChg chg="addSp delSp modSp mod ord">
        <pc:chgData name="esther wilson" userId="7b3c299d90c87e24" providerId="LiveId" clId="{210032B0-CA9B-43AD-955C-A0DF7472303A}" dt="2026-02-03T02:27:40.713" v="425" actId="27636"/>
        <pc:sldMkLst>
          <pc:docMk/>
          <pc:sldMk cId="205269253" sldId="258"/>
        </pc:sldMkLst>
        <pc:spChg chg="mod">
          <ac:chgData name="esther wilson" userId="7b3c299d90c87e24" providerId="LiveId" clId="{210032B0-CA9B-43AD-955C-A0DF7472303A}" dt="2026-02-03T02:27:11.438" v="418" actId="122"/>
          <ac:spMkLst>
            <pc:docMk/>
            <pc:sldMk cId="205269253" sldId="258"/>
            <ac:spMk id="2" creationId="{17C3F74B-E79B-94C7-92B2-9C41913EE5A4}"/>
          </ac:spMkLst>
        </pc:spChg>
        <pc:spChg chg="mod">
          <ac:chgData name="esther wilson" userId="7b3c299d90c87e24" providerId="LiveId" clId="{210032B0-CA9B-43AD-955C-A0DF7472303A}" dt="2026-02-03T02:27:40.713" v="425" actId="27636"/>
          <ac:spMkLst>
            <pc:docMk/>
            <pc:sldMk cId="205269253" sldId="258"/>
            <ac:spMk id="3" creationId="{7DEAFCBB-4124-742B-BD63-4694B1E7D961}"/>
          </ac:spMkLst>
        </pc:spChg>
        <pc:spChg chg="add">
          <ac:chgData name="esther wilson" userId="7b3c299d90c87e24" providerId="LiveId" clId="{210032B0-CA9B-43AD-955C-A0DF7472303A}" dt="2026-02-03T02:00:16.979" v="221" actId="26606"/>
          <ac:spMkLst>
            <pc:docMk/>
            <pc:sldMk cId="205269253" sldId="258"/>
            <ac:spMk id="3097" creationId="{F13C74B1-5B17-4795-BED0-7140497B445A}"/>
          </ac:spMkLst>
        </pc:spChg>
        <pc:spChg chg="add">
          <ac:chgData name="esther wilson" userId="7b3c299d90c87e24" providerId="LiveId" clId="{210032B0-CA9B-43AD-955C-A0DF7472303A}" dt="2026-02-03T02:00:16.979" v="221" actId="26606"/>
          <ac:spMkLst>
            <pc:docMk/>
            <pc:sldMk cId="205269253" sldId="258"/>
            <ac:spMk id="3099" creationId="{D4974D33-8DC5-464E-8C6D-BE58F0669C17}"/>
          </ac:spMkLst>
        </pc:spChg>
        <pc:picChg chg="add mod">
          <ac:chgData name="esther wilson" userId="7b3c299d90c87e24" providerId="LiveId" clId="{210032B0-CA9B-43AD-955C-A0DF7472303A}" dt="2026-02-03T02:00:16.979" v="221" actId="26606"/>
          <ac:picMkLst>
            <pc:docMk/>
            <pc:sldMk cId="205269253" sldId="258"/>
            <ac:picMk id="2052" creationId="{70E967AA-2066-1727-6B78-55F63E202517}"/>
          </ac:picMkLst>
        </pc:picChg>
      </pc:sldChg>
      <pc:sldChg chg="addSp delSp modSp mod">
        <pc:chgData name="esther wilson" userId="7b3c299d90c87e24" providerId="LiveId" clId="{210032B0-CA9B-43AD-955C-A0DF7472303A}" dt="2026-02-18T18:30:39.449" v="432" actId="255"/>
        <pc:sldMkLst>
          <pc:docMk/>
          <pc:sldMk cId="2629839736" sldId="259"/>
        </pc:sldMkLst>
        <pc:spChg chg="mod">
          <ac:chgData name="esther wilson" userId="7b3c299d90c87e24" providerId="LiveId" clId="{210032B0-CA9B-43AD-955C-A0DF7472303A}" dt="2026-02-03T02:04:01.421" v="244" actId="26606"/>
          <ac:spMkLst>
            <pc:docMk/>
            <pc:sldMk cId="2629839736" sldId="259"/>
            <ac:spMk id="2" creationId="{1231082D-1954-A79F-B929-0EE2DA228288}"/>
          </ac:spMkLst>
        </pc:spChg>
        <pc:spChg chg="mod">
          <ac:chgData name="esther wilson" userId="7b3c299d90c87e24" providerId="LiveId" clId="{210032B0-CA9B-43AD-955C-A0DF7472303A}" dt="2026-02-18T18:30:39.449" v="432" actId="255"/>
          <ac:spMkLst>
            <pc:docMk/>
            <pc:sldMk cId="2629839736" sldId="259"/>
            <ac:spMk id="3" creationId="{FEA383BE-2E77-D259-3533-88C7A6247DBE}"/>
          </ac:spMkLst>
        </pc:spChg>
        <pc:spChg chg="add">
          <ac:chgData name="esther wilson" userId="7b3c299d90c87e24" providerId="LiveId" clId="{210032B0-CA9B-43AD-955C-A0DF7472303A}" dt="2026-02-03T02:03:32.204" v="241"/>
          <ac:spMkLst>
            <pc:docMk/>
            <pc:sldMk cId="2629839736" sldId="259"/>
            <ac:spMk id="4" creationId="{11C79D35-11F9-DF4F-7D41-5EF6999E0CD6}"/>
          </ac:spMkLst>
        </pc:spChg>
        <pc:spChg chg="add mod">
          <ac:chgData name="esther wilson" userId="7b3c299d90c87e24" providerId="LiveId" clId="{210032B0-CA9B-43AD-955C-A0DF7472303A}" dt="2026-02-03T02:03:38.432" v="242"/>
          <ac:spMkLst>
            <pc:docMk/>
            <pc:sldMk cId="2629839736" sldId="259"/>
            <ac:spMk id="6" creationId="{10DCE8ED-627F-DFE3-6CA9-C79FFCA30CE5}"/>
          </ac:spMkLst>
        </pc:spChg>
        <pc:spChg chg="add">
          <ac:chgData name="esther wilson" userId="7b3c299d90c87e24" providerId="LiveId" clId="{210032B0-CA9B-43AD-955C-A0DF7472303A}" dt="2026-02-03T02:04:01.421" v="244" actId="26606"/>
          <ac:spMkLst>
            <pc:docMk/>
            <pc:sldMk cId="2629839736" sldId="259"/>
            <ac:spMk id="4121" creationId="{9F79630B-0F0B-446E-A637-38FA8F61D10E}"/>
          </ac:spMkLst>
        </pc:spChg>
        <pc:spChg chg="add">
          <ac:chgData name="esther wilson" userId="7b3c299d90c87e24" providerId="LiveId" clId="{210032B0-CA9B-43AD-955C-A0DF7472303A}" dt="2026-02-03T02:04:01.421" v="244" actId="26606"/>
          <ac:spMkLst>
            <pc:docMk/>
            <pc:sldMk cId="2629839736" sldId="259"/>
            <ac:spMk id="4123" creationId="{B3437C99-FC8E-4311-B48A-F0C4C329B154}"/>
          </ac:spMkLst>
        </pc:spChg>
        <pc:picChg chg="add mod ord">
          <ac:chgData name="esther wilson" userId="7b3c299d90c87e24" providerId="LiveId" clId="{210032B0-CA9B-43AD-955C-A0DF7472303A}" dt="2026-02-03T02:04:01.421" v="244" actId="26606"/>
          <ac:picMkLst>
            <pc:docMk/>
            <pc:sldMk cId="2629839736" sldId="259"/>
            <ac:picMk id="4102" creationId="{1AD14A71-7CAC-6D1F-1748-33A84F93DA56}"/>
          </ac:picMkLst>
        </pc:picChg>
      </pc:sldChg>
      <pc:sldChg chg="addSp delSp modSp mod ord">
        <pc:chgData name="esther wilson" userId="7b3c299d90c87e24" providerId="LiveId" clId="{210032B0-CA9B-43AD-955C-A0DF7472303A}" dt="2026-02-03T02:25:00.384" v="392" actId="113"/>
        <pc:sldMkLst>
          <pc:docMk/>
          <pc:sldMk cId="2879408077" sldId="260"/>
        </pc:sldMkLst>
        <pc:spChg chg="mod">
          <ac:chgData name="esther wilson" userId="7b3c299d90c87e24" providerId="LiveId" clId="{210032B0-CA9B-43AD-955C-A0DF7472303A}" dt="2026-02-03T02:25:00.384" v="392" actId="113"/>
          <ac:spMkLst>
            <pc:docMk/>
            <pc:sldMk cId="2879408077" sldId="260"/>
            <ac:spMk id="2" creationId="{5D374725-41EB-5D23-0DEF-D4C864AFF6D0}"/>
          </ac:spMkLst>
        </pc:spChg>
        <pc:spChg chg="add del">
          <ac:chgData name="esther wilson" userId="7b3c299d90c87e24" providerId="LiveId" clId="{210032B0-CA9B-43AD-955C-A0DF7472303A}" dt="2026-02-03T02:12:11.535" v="316" actId="26606"/>
          <ac:spMkLst>
            <pc:docMk/>
            <pc:sldMk cId="2879408077" sldId="260"/>
            <ac:spMk id="5140" creationId="{3ECBE1F1-D69B-4AFA-ABD5-8E41720EF6DE}"/>
          </ac:spMkLst>
        </pc:spChg>
        <pc:spChg chg="add del">
          <ac:chgData name="esther wilson" userId="7b3c299d90c87e24" providerId="LiveId" clId="{210032B0-CA9B-43AD-955C-A0DF7472303A}" dt="2026-02-03T02:12:11.535" v="316" actId="26606"/>
          <ac:spMkLst>
            <pc:docMk/>
            <pc:sldMk cId="2879408077" sldId="260"/>
            <ac:spMk id="5142" creationId="{603A6265-E10C-4B85-9C20-E75FCAF9CC63}"/>
          </ac:spMkLst>
        </pc:spChg>
        <pc:graphicFrameChg chg="add del mod modGraphic">
          <ac:chgData name="esther wilson" userId="7b3c299d90c87e24" providerId="LiveId" clId="{210032B0-CA9B-43AD-955C-A0DF7472303A}" dt="2026-02-03T02:24:27.213" v="388" actId="255"/>
          <ac:graphicFrameMkLst>
            <pc:docMk/>
            <pc:sldMk cId="2879408077" sldId="260"/>
            <ac:graphicFrameMk id="5" creationId="{706D4530-ADCD-3DDF-13D2-974EF7DC1186}"/>
          </ac:graphicFrameMkLst>
        </pc:graphicFrameChg>
        <pc:picChg chg="add mod ord">
          <ac:chgData name="esther wilson" userId="7b3c299d90c87e24" providerId="LiveId" clId="{210032B0-CA9B-43AD-955C-A0DF7472303A}" dt="2026-02-03T02:12:11.535" v="316" actId="26606"/>
          <ac:picMkLst>
            <pc:docMk/>
            <pc:sldMk cId="2879408077" sldId="260"/>
            <ac:picMk id="5122" creationId="{B41955B0-E5DC-4775-AA62-08E397058C9B}"/>
          </ac:picMkLst>
        </pc:picChg>
      </pc:sldChg>
      <pc:sldChg chg="addSp delSp modSp mod">
        <pc:chgData name="esther wilson" userId="7b3c299d90c87e24" providerId="LiveId" clId="{210032B0-CA9B-43AD-955C-A0DF7472303A}" dt="2026-02-03T02:18:57.390" v="354" actId="14100"/>
        <pc:sldMkLst>
          <pc:docMk/>
          <pc:sldMk cId="1412105176" sldId="262"/>
        </pc:sldMkLst>
        <pc:spChg chg="mod">
          <ac:chgData name="esther wilson" userId="7b3c299d90c87e24" providerId="LiveId" clId="{210032B0-CA9B-43AD-955C-A0DF7472303A}" dt="2026-02-03T02:18:51.516" v="353" actId="14100"/>
          <ac:spMkLst>
            <pc:docMk/>
            <pc:sldMk cId="1412105176" sldId="262"/>
            <ac:spMk id="2" creationId="{0185BB52-BB92-05CD-EC30-84EBF62D8102}"/>
          </ac:spMkLst>
        </pc:spChg>
        <pc:spChg chg="mod ord">
          <ac:chgData name="esther wilson" userId="7b3c299d90c87e24" providerId="LiveId" clId="{210032B0-CA9B-43AD-955C-A0DF7472303A}" dt="2026-02-03T02:18:57.390" v="354" actId="14100"/>
          <ac:spMkLst>
            <pc:docMk/>
            <pc:sldMk cId="1412105176" sldId="262"/>
            <ac:spMk id="3" creationId="{0CF77562-E1A3-8856-3160-DC362B4ED1DE}"/>
          </ac:spMkLst>
        </pc:spChg>
        <pc:grpChg chg="add">
          <ac:chgData name="esther wilson" userId="7b3c299d90c87e24" providerId="LiveId" clId="{210032B0-CA9B-43AD-955C-A0DF7472303A}" dt="2026-02-03T02:08:20.244" v="276" actId="26606"/>
          <ac:grpSpMkLst>
            <pc:docMk/>
            <pc:sldMk cId="1412105176" sldId="262"/>
            <ac:grpSpMk id="6179" creationId="{BE589684-54CA-64D8-C963-5F19FF75BF72}"/>
          </ac:grpSpMkLst>
        </pc:grpChg>
        <pc:picChg chg="add mod ord">
          <ac:chgData name="esther wilson" userId="7b3c299d90c87e24" providerId="LiveId" clId="{210032B0-CA9B-43AD-955C-A0DF7472303A}" dt="2026-02-03T02:08:20.244" v="276" actId="26606"/>
          <ac:picMkLst>
            <pc:docMk/>
            <pc:sldMk cId="1412105176" sldId="262"/>
            <ac:picMk id="9" creationId="{59BC3BE8-E107-2C2C-774E-57FB75DD5AF7}"/>
          </ac:picMkLst>
        </pc:picChg>
      </pc:sldChg>
      <pc:sldChg chg="addSp delSp modSp mod">
        <pc:chgData name="esther wilson" userId="7b3c299d90c87e24" providerId="LiveId" clId="{210032B0-CA9B-43AD-955C-A0DF7472303A}" dt="2026-02-03T02:15:39.364" v="335" actId="255"/>
        <pc:sldMkLst>
          <pc:docMk/>
          <pc:sldMk cId="1415950550" sldId="263"/>
        </pc:sldMkLst>
        <pc:spChg chg="mod ord">
          <ac:chgData name="esther wilson" userId="7b3c299d90c87e24" providerId="LiveId" clId="{210032B0-CA9B-43AD-955C-A0DF7472303A}" dt="2026-02-03T02:15:39.364" v="335" actId="255"/>
          <ac:spMkLst>
            <pc:docMk/>
            <pc:sldMk cId="1415950550" sldId="263"/>
            <ac:spMk id="3" creationId="{0B5A36AE-5CDC-BB06-A08C-9398E85D2761}"/>
          </ac:spMkLst>
        </pc:spChg>
        <pc:spChg chg="add">
          <ac:chgData name="esther wilson" userId="7b3c299d90c87e24" providerId="LiveId" clId="{210032B0-CA9B-43AD-955C-A0DF7472303A}" dt="2026-02-03T02:14:30.196" v="329" actId="26606"/>
          <ac:spMkLst>
            <pc:docMk/>
            <pc:sldMk cId="1415950550" sldId="263"/>
            <ac:spMk id="8" creationId="{04812C46-200A-4DEB-A05E-3ED6C68C2387}"/>
          </ac:spMkLst>
        </pc:spChg>
        <pc:spChg chg="add">
          <ac:chgData name="esther wilson" userId="7b3c299d90c87e24" providerId="LiveId" clId="{210032B0-CA9B-43AD-955C-A0DF7472303A}" dt="2026-02-03T02:14:30.196" v="329" actId="26606"/>
          <ac:spMkLst>
            <pc:docMk/>
            <pc:sldMk cId="1415950550" sldId="263"/>
            <ac:spMk id="10" creationId="{D1EA859B-E555-4109-94F3-6700E046E008}"/>
          </ac:spMkLst>
        </pc:spChg>
        <pc:picChg chg="add mod">
          <ac:chgData name="esther wilson" userId="7b3c299d90c87e24" providerId="LiveId" clId="{210032B0-CA9B-43AD-955C-A0DF7472303A}" dt="2026-02-03T02:14:30.196" v="329" actId="26606"/>
          <ac:picMkLst>
            <pc:docMk/>
            <pc:sldMk cId="1415950550" sldId="263"/>
            <ac:picMk id="2" creationId="{540241E7-ECE0-0F29-1BA1-B947C1CEC8E5}"/>
          </ac:picMkLst>
        </pc:picChg>
      </pc:sldChg>
      <pc:sldChg chg="addSp delSp modSp mod">
        <pc:chgData name="esther wilson" userId="7b3c299d90c87e24" providerId="LiveId" clId="{210032B0-CA9B-43AD-955C-A0DF7472303A}" dt="2026-02-03T02:23:23.433" v="387" actId="122"/>
        <pc:sldMkLst>
          <pc:docMk/>
          <pc:sldMk cId="2156006906" sldId="264"/>
        </pc:sldMkLst>
        <pc:spChg chg="mod">
          <ac:chgData name="esther wilson" userId="7b3c299d90c87e24" providerId="LiveId" clId="{210032B0-CA9B-43AD-955C-A0DF7472303A}" dt="2026-02-03T02:23:23.433" v="387" actId="122"/>
          <ac:spMkLst>
            <pc:docMk/>
            <pc:sldMk cId="2156006906" sldId="264"/>
            <ac:spMk id="2" creationId="{8B79CF7C-BF35-5A34-98B1-876033243309}"/>
          </ac:spMkLst>
        </pc:spChg>
        <pc:spChg chg="mod">
          <ac:chgData name="esther wilson" userId="7b3c299d90c87e24" providerId="LiveId" clId="{210032B0-CA9B-43AD-955C-A0DF7472303A}" dt="2026-02-03T02:23:18.359" v="386" actId="14100"/>
          <ac:spMkLst>
            <pc:docMk/>
            <pc:sldMk cId="2156006906" sldId="264"/>
            <ac:spMk id="3" creationId="{A5484164-9374-AD07-31F8-4805A7419B9B}"/>
          </ac:spMkLst>
        </pc:spChg>
        <pc:spChg chg="add">
          <ac:chgData name="esther wilson" userId="7b3c299d90c87e24" providerId="LiveId" clId="{210032B0-CA9B-43AD-955C-A0DF7472303A}" dt="2026-02-03T02:22:49.648" v="380" actId="26606"/>
          <ac:spMkLst>
            <pc:docMk/>
            <pc:sldMk cId="2156006906" sldId="264"/>
            <ac:spMk id="25" creationId="{D1D34770-47A8-402C-AF23-2B653F2D88C1}"/>
          </ac:spMkLst>
        </pc:spChg>
        <pc:picChg chg="add mod ord">
          <ac:chgData name="esther wilson" userId="7b3c299d90c87e24" providerId="LiveId" clId="{210032B0-CA9B-43AD-955C-A0DF7472303A}" dt="2026-02-03T02:22:49.648" v="380" actId="26606"/>
          <ac:picMkLst>
            <pc:docMk/>
            <pc:sldMk cId="2156006906" sldId="264"/>
            <ac:picMk id="6" creationId="{DC4919F4-CF7A-7F0F-9D6A-0B927FB3FA1F}"/>
          </ac:picMkLst>
        </pc:picChg>
      </pc:sldChg>
      <pc:sldChg chg="addSp delSp modSp mod">
        <pc:chgData name="esther wilson" userId="7b3c299d90c87e24" providerId="LiveId" clId="{210032B0-CA9B-43AD-955C-A0DF7472303A}" dt="2026-02-03T02:22:09.711" v="372" actId="14100"/>
        <pc:sldMkLst>
          <pc:docMk/>
          <pc:sldMk cId="1166938287" sldId="266"/>
        </pc:sldMkLst>
        <pc:spChg chg="mod">
          <ac:chgData name="esther wilson" userId="7b3c299d90c87e24" providerId="LiveId" clId="{210032B0-CA9B-43AD-955C-A0DF7472303A}" dt="2026-02-03T02:21:42.124" v="368" actId="1076"/>
          <ac:spMkLst>
            <pc:docMk/>
            <pc:sldMk cId="1166938287" sldId="266"/>
            <ac:spMk id="2" creationId="{EE201629-F364-0610-0814-B17E7CF36291}"/>
          </ac:spMkLst>
        </pc:spChg>
        <pc:spChg chg="mod ord">
          <ac:chgData name="esther wilson" userId="7b3c299d90c87e24" providerId="LiveId" clId="{210032B0-CA9B-43AD-955C-A0DF7472303A}" dt="2026-02-03T02:22:09.711" v="372" actId="14100"/>
          <ac:spMkLst>
            <pc:docMk/>
            <pc:sldMk cId="1166938287" sldId="266"/>
            <ac:spMk id="3" creationId="{C907E6CB-A364-4018-4FFA-71623D155875}"/>
          </ac:spMkLst>
        </pc:spChg>
        <pc:spChg chg="add">
          <ac:chgData name="esther wilson" userId="7b3c299d90c87e24" providerId="LiveId" clId="{210032B0-CA9B-43AD-955C-A0DF7472303A}" dt="2026-02-03T02:20:42.615" v="358" actId="26606"/>
          <ac:spMkLst>
            <pc:docMk/>
            <pc:sldMk cId="1166938287" sldId="266"/>
            <ac:spMk id="9239" creationId="{327D73B4-9F5C-4A64-A179-51B9500CB8B5}"/>
          </ac:spMkLst>
        </pc:spChg>
        <pc:spChg chg="add">
          <ac:chgData name="esther wilson" userId="7b3c299d90c87e24" providerId="LiveId" clId="{210032B0-CA9B-43AD-955C-A0DF7472303A}" dt="2026-02-03T02:20:42.615" v="358" actId="26606"/>
          <ac:spMkLst>
            <pc:docMk/>
            <pc:sldMk cId="1166938287" sldId="266"/>
            <ac:spMk id="9241" creationId="{C1F06963-6374-4B48-844F-071A9BAAAE02}"/>
          </ac:spMkLst>
        </pc:spChg>
        <pc:spChg chg="add">
          <ac:chgData name="esther wilson" userId="7b3c299d90c87e24" providerId="LiveId" clId="{210032B0-CA9B-43AD-955C-A0DF7472303A}" dt="2026-02-03T02:20:42.615" v="358" actId="26606"/>
          <ac:spMkLst>
            <pc:docMk/>
            <pc:sldMk cId="1166938287" sldId="266"/>
            <ac:spMk id="9243" creationId="{6CB927A4-E432-4310-9CD5-E89FF5063179}"/>
          </ac:spMkLst>
        </pc:spChg>
        <pc:spChg chg="add">
          <ac:chgData name="esther wilson" userId="7b3c299d90c87e24" providerId="LiveId" clId="{210032B0-CA9B-43AD-955C-A0DF7472303A}" dt="2026-02-03T02:20:42.615" v="358" actId="26606"/>
          <ac:spMkLst>
            <pc:docMk/>
            <pc:sldMk cId="1166938287" sldId="266"/>
            <ac:spMk id="9245" creationId="{1453BF6C-B012-48B7-B4E8-6D7AC7C27D02}"/>
          </ac:spMkLst>
        </pc:spChg>
        <pc:spChg chg="add">
          <ac:chgData name="esther wilson" userId="7b3c299d90c87e24" providerId="LiveId" clId="{210032B0-CA9B-43AD-955C-A0DF7472303A}" dt="2026-02-03T02:20:42.615" v="358" actId="26606"/>
          <ac:spMkLst>
            <pc:docMk/>
            <pc:sldMk cId="1166938287" sldId="266"/>
            <ac:spMk id="9247" creationId="{E3020543-B24B-4EC4-8FFC-8DD88EEA91A8}"/>
          </ac:spMkLst>
        </pc:spChg>
        <pc:picChg chg="add mod">
          <ac:chgData name="esther wilson" userId="7b3c299d90c87e24" providerId="LiveId" clId="{210032B0-CA9B-43AD-955C-A0DF7472303A}" dt="2026-02-03T02:20:42.615" v="358" actId="26606"/>
          <ac:picMkLst>
            <pc:docMk/>
            <pc:sldMk cId="1166938287" sldId="266"/>
            <ac:picMk id="5" creationId="{8FC1CBA4-AD2C-38A5-E8E9-E1C86BFA8C37}"/>
          </ac:picMkLst>
        </pc:picChg>
        <pc:cxnChg chg="add">
          <ac:chgData name="esther wilson" userId="7b3c299d90c87e24" providerId="LiveId" clId="{210032B0-CA9B-43AD-955C-A0DF7472303A}" dt="2026-02-03T02:20:42.615" v="358" actId="26606"/>
          <ac:cxnSpMkLst>
            <pc:docMk/>
            <pc:sldMk cId="1166938287" sldId="266"/>
            <ac:cxnSpMk id="9249" creationId="{C49DA8F6-BCC1-4447-B54C-57856834B94B}"/>
          </ac:cxnSpMkLst>
        </pc:cxnChg>
      </pc:sldChg>
      <pc:sldChg chg="modSp new mod ord">
        <pc:chgData name="esther wilson" userId="7b3c299d90c87e24" providerId="LiveId" clId="{210032B0-CA9B-43AD-955C-A0DF7472303A}" dt="2026-01-19T09:08:56.246" v="45" actId="20577"/>
        <pc:sldMkLst>
          <pc:docMk/>
          <pc:sldMk cId="684097393" sldId="267"/>
        </pc:sldMkLst>
        <pc:spChg chg="mod">
          <ac:chgData name="esther wilson" userId="7b3c299d90c87e24" providerId="LiveId" clId="{210032B0-CA9B-43AD-955C-A0DF7472303A}" dt="2026-01-19T09:08:56.246" v="45" actId="20577"/>
          <ac:spMkLst>
            <pc:docMk/>
            <pc:sldMk cId="684097393" sldId="267"/>
            <ac:spMk id="2" creationId="{81727CDE-5FAB-27AA-97BC-7BF8C931E644}"/>
          </ac:spMkLst>
        </pc:spChg>
        <pc:spChg chg="mod">
          <ac:chgData name="esther wilson" userId="7b3c299d90c87e24" providerId="LiveId" clId="{210032B0-CA9B-43AD-955C-A0DF7472303A}" dt="2026-01-19T09:04:17.769" v="12" actId="27636"/>
          <ac:spMkLst>
            <pc:docMk/>
            <pc:sldMk cId="684097393" sldId="267"/>
            <ac:spMk id="3" creationId="{A582C7EB-E4FC-86CF-6E4D-5873E1F442FE}"/>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C76396-9330-4AEE-B336-B6E43679E878}"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63D8DA02-2BB2-4AC4-95B9-7A06F1A69A9B}">
      <dgm:prSet custT="1"/>
      <dgm:spPr/>
      <dgm:t>
        <a:bodyPr/>
        <a:lstStyle/>
        <a:p>
          <a:r>
            <a:rPr lang="en-GB" sz="2000" dirty="0"/>
            <a:t>Movement is not a break from learning — </a:t>
          </a:r>
          <a:r>
            <a:rPr lang="en-GB" sz="2000" b="1" dirty="0"/>
            <a:t>it is a foundation for learning</a:t>
          </a:r>
          <a:r>
            <a:rPr lang="en-GB" sz="2000" dirty="0"/>
            <a:t>.</a:t>
          </a:r>
          <a:endParaRPr lang="en-US" sz="2000" dirty="0"/>
        </a:p>
      </dgm:t>
    </dgm:pt>
    <dgm:pt modelId="{C3A41857-E557-4FA2-AB83-D8A819C5B5AF}" type="parTrans" cxnId="{5CDDD0D1-286B-4232-BB72-0E9562BB9714}">
      <dgm:prSet/>
      <dgm:spPr/>
      <dgm:t>
        <a:bodyPr/>
        <a:lstStyle/>
        <a:p>
          <a:endParaRPr lang="en-US"/>
        </a:p>
      </dgm:t>
    </dgm:pt>
    <dgm:pt modelId="{DC2175A0-88DD-42E6-B687-257CFED86BEA}" type="sibTrans" cxnId="{5CDDD0D1-286B-4232-BB72-0E9562BB9714}">
      <dgm:prSet/>
      <dgm:spPr/>
      <dgm:t>
        <a:bodyPr/>
        <a:lstStyle/>
        <a:p>
          <a:endParaRPr lang="en-US"/>
        </a:p>
      </dgm:t>
    </dgm:pt>
    <dgm:pt modelId="{D6B0E770-EE75-4A3B-B0A9-2E00C3796387}">
      <dgm:prSet custT="1"/>
      <dgm:spPr/>
      <dgm:t>
        <a:bodyPr/>
        <a:lstStyle/>
        <a:p>
          <a:r>
            <a:rPr lang="en-GB" sz="2000" dirty="0"/>
            <a:t>Walking, climbing, and balancing stimulate neural connections</a:t>
          </a:r>
          <a:endParaRPr lang="en-US" sz="2000" dirty="0"/>
        </a:p>
      </dgm:t>
    </dgm:pt>
    <dgm:pt modelId="{35EC50DD-9CB1-45DC-91C5-3E87C36F063B}" type="parTrans" cxnId="{6D3E27CB-F5B5-4713-A231-03E8F1DC673F}">
      <dgm:prSet/>
      <dgm:spPr/>
      <dgm:t>
        <a:bodyPr/>
        <a:lstStyle/>
        <a:p>
          <a:endParaRPr lang="en-US"/>
        </a:p>
      </dgm:t>
    </dgm:pt>
    <dgm:pt modelId="{9BBEDDFA-B4DD-418F-9F0C-DBBE3C763571}" type="sibTrans" cxnId="{6D3E27CB-F5B5-4713-A231-03E8F1DC673F}">
      <dgm:prSet/>
      <dgm:spPr/>
      <dgm:t>
        <a:bodyPr/>
        <a:lstStyle/>
        <a:p>
          <a:endParaRPr lang="en-US"/>
        </a:p>
      </dgm:t>
    </dgm:pt>
    <dgm:pt modelId="{641051E8-B32A-46F3-BD54-07B4E831F8F8}">
      <dgm:prSet custT="1"/>
      <dgm:spPr/>
      <dgm:t>
        <a:bodyPr/>
        <a:lstStyle/>
        <a:p>
          <a:r>
            <a:rPr lang="en-GB" sz="2000" dirty="0"/>
            <a:t>Vestibular input supports attention and emotional regulation</a:t>
          </a:r>
          <a:endParaRPr lang="en-US" sz="2000" dirty="0"/>
        </a:p>
      </dgm:t>
    </dgm:pt>
    <dgm:pt modelId="{5B1D38DD-63EC-4384-B5D7-D65139C7C84A}" type="parTrans" cxnId="{81F4F759-7391-4125-BBB4-5788574BB79C}">
      <dgm:prSet/>
      <dgm:spPr/>
      <dgm:t>
        <a:bodyPr/>
        <a:lstStyle/>
        <a:p>
          <a:endParaRPr lang="en-US"/>
        </a:p>
      </dgm:t>
    </dgm:pt>
    <dgm:pt modelId="{A1BA7324-DF4C-4C54-8D3B-0E06162B62AA}" type="sibTrans" cxnId="{81F4F759-7391-4125-BBB4-5788574BB79C}">
      <dgm:prSet/>
      <dgm:spPr/>
      <dgm:t>
        <a:bodyPr/>
        <a:lstStyle/>
        <a:p>
          <a:endParaRPr lang="en-US"/>
        </a:p>
      </dgm:t>
    </dgm:pt>
    <dgm:pt modelId="{65638609-0B79-4D7C-A543-987305051FEC}">
      <dgm:prSet custT="1"/>
      <dgm:spPr/>
      <dgm:t>
        <a:bodyPr/>
        <a:lstStyle/>
        <a:p>
          <a:r>
            <a:rPr lang="en-GB" sz="2000" dirty="0"/>
            <a:t>Proprioceptive input supports body awareness and self-control</a:t>
          </a:r>
          <a:endParaRPr lang="en-US" sz="2000" dirty="0"/>
        </a:p>
      </dgm:t>
    </dgm:pt>
    <dgm:pt modelId="{8A36BEC0-02C5-47D9-86CD-FD461C70F35F}" type="parTrans" cxnId="{8C3DC1A9-15C7-4423-821F-DEFE3248686F}">
      <dgm:prSet/>
      <dgm:spPr/>
      <dgm:t>
        <a:bodyPr/>
        <a:lstStyle/>
        <a:p>
          <a:endParaRPr lang="en-US"/>
        </a:p>
      </dgm:t>
    </dgm:pt>
    <dgm:pt modelId="{356AABA8-F601-425C-8DF8-25B8EEB28003}" type="sibTrans" cxnId="{8C3DC1A9-15C7-4423-821F-DEFE3248686F}">
      <dgm:prSet/>
      <dgm:spPr/>
      <dgm:t>
        <a:bodyPr/>
        <a:lstStyle/>
        <a:p>
          <a:endParaRPr lang="en-US"/>
        </a:p>
      </dgm:t>
    </dgm:pt>
    <dgm:pt modelId="{1B37241A-AC98-4EFA-B3E6-C38D8A7806C8}">
      <dgm:prSet custT="1"/>
      <dgm:spPr/>
      <dgm:t>
        <a:bodyPr/>
        <a:lstStyle/>
        <a:p>
          <a:r>
            <a:rPr lang="en-GB" sz="2000" b="1" dirty="0"/>
            <a:t>Research link:</a:t>
          </a:r>
          <a:r>
            <a:rPr lang="en-GB" sz="2000" dirty="0"/>
            <a:t> Physical activity is linked to improved executive function and academic readiness (Diamond, 2015; Ratey, 2008).</a:t>
          </a:r>
          <a:endParaRPr lang="en-US" sz="2000" dirty="0"/>
        </a:p>
      </dgm:t>
    </dgm:pt>
    <dgm:pt modelId="{55160105-CF89-4065-88E2-2373AA774D3F}" type="parTrans" cxnId="{E3B658B0-904F-486E-8710-D9935A7DEB70}">
      <dgm:prSet/>
      <dgm:spPr/>
      <dgm:t>
        <a:bodyPr/>
        <a:lstStyle/>
        <a:p>
          <a:endParaRPr lang="en-US"/>
        </a:p>
      </dgm:t>
    </dgm:pt>
    <dgm:pt modelId="{CBC5D0AC-26F6-4841-BC75-D3422DBF0001}" type="sibTrans" cxnId="{E3B658B0-904F-486E-8710-D9935A7DEB70}">
      <dgm:prSet/>
      <dgm:spPr/>
      <dgm:t>
        <a:bodyPr/>
        <a:lstStyle/>
        <a:p>
          <a:endParaRPr lang="en-US"/>
        </a:p>
      </dgm:t>
    </dgm:pt>
    <dgm:pt modelId="{C8AFA7C5-BA7B-4C52-9FC3-D1E2BE6E2A2C}" type="pres">
      <dgm:prSet presAssocID="{7CC76396-9330-4AEE-B336-B6E43679E878}" presName="linear" presStyleCnt="0">
        <dgm:presLayoutVars>
          <dgm:animLvl val="lvl"/>
          <dgm:resizeHandles val="exact"/>
        </dgm:presLayoutVars>
      </dgm:prSet>
      <dgm:spPr/>
    </dgm:pt>
    <dgm:pt modelId="{4F658CA1-1B60-448C-863B-207534506169}" type="pres">
      <dgm:prSet presAssocID="{63D8DA02-2BB2-4AC4-95B9-7A06F1A69A9B}" presName="parentText" presStyleLbl="node1" presStyleIdx="0" presStyleCnt="5">
        <dgm:presLayoutVars>
          <dgm:chMax val="0"/>
          <dgm:bulletEnabled val="1"/>
        </dgm:presLayoutVars>
      </dgm:prSet>
      <dgm:spPr/>
    </dgm:pt>
    <dgm:pt modelId="{0795EA33-75B2-4DB6-B7F1-3B7B6E297493}" type="pres">
      <dgm:prSet presAssocID="{DC2175A0-88DD-42E6-B687-257CFED86BEA}" presName="spacer" presStyleCnt="0"/>
      <dgm:spPr/>
    </dgm:pt>
    <dgm:pt modelId="{E381A63D-4F00-4DC7-A6FB-AF877BE0F7F4}" type="pres">
      <dgm:prSet presAssocID="{D6B0E770-EE75-4A3B-B0A9-2E00C3796387}" presName="parentText" presStyleLbl="node1" presStyleIdx="1" presStyleCnt="5">
        <dgm:presLayoutVars>
          <dgm:chMax val="0"/>
          <dgm:bulletEnabled val="1"/>
        </dgm:presLayoutVars>
      </dgm:prSet>
      <dgm:spPr/>
    </dgm:pt>
    <dgm:pt modelId="{32EAA6B8-7744-4D79-8416-029D92B8F1F2}" type="pres">
      <dgm:prSet presAssocID="{9BBEDDFA-B4DD-418F-9F0C-DBBE3C763571}" presName="spacer" presStyleCnt="0"/>
      <dgm:spPr/>
    </dgm:pt>
    <dgm:pt modelId="{31943458-BA60-417E-9749-2E739FBD9323}" type="pres">
      <dgm:prSet presAssocID="{641051E8-B32A-46F3-BD54-07B4E831F8F8}" presName="parentText" presStyleLbl="node1" presStyleIdx="2" presStyleCnt="5">
        <dgm:presLayoutVars>
          <dgm:chMax val="0"/>
          <dgm:bulletEnabled val="1"/>
        </dgm:presLayoutVars>
      </dgm:prSet>
      <dgm:spPr/>
    </dgm:pt>
    <dgm:pt modelId="{02234C35-58D9-49BB-AC40-98BE4E858EAB}" type="pres">
      <dgm:prSet presAssocID="{A1BA7324-DF4C-4C54-8D3B-0E06162B62AA}" presName="spacer" presStyleCnt="0"/>
      <dgm:spPr/>
    </dgm:pt>
    <dgm:pt modelId="{8DCCC647-CEA6-4DD8-9A42-1FBE19AA1B3F}" type="pres">
      <dgm:prSet presAssocID="{65638609-0B79-4D7C-A543-987305051FEC}" presName="parentText" presStyleLbl="node1" presStyleIdx="3" presStyleCnt="5">
        <dgm:presLayoutVars>
          <dgm:chMax val="0"/>
          <dgm:bulletEnabled val="1"/>
        </dgm:presLayoutVars>
      </dgm:prSet>
      <dgm:spPr/>
    </dgm:pt>
    <dgm:pt modelId="{1834944D-DE19-4472-89FE-67AA6BAACDA3}" type="pres">
      <dgm:prSet presAssocID="{356AABA8-F601-425C-8DF8-25B8EEB28003}" presName="spacer" presStyleCnt="0"/>
      <dgm:spPr/>
    </dgm:pt>
    <dgm:pt modelId="{721E7143-B0DA-4E9D-A081-9CA6452B82A8}" type="pres">
      <dgm:prSet presAssocID="{1B37241A-AC98-4EFA-B3E6-C38D8A7806C8}" presName="parentText" presStyleLbl="node1" presStyleIdx="4" presStyleCnt="5">
        <dgm:presLayoutVars>
          <dgm:chMax val="0"/>
          <dgm:bulletEnabled val="1"/>
        </dgm:presLayoutVars>
      </dgm:prSet>
      <dgm:spPr/>
    </dgm:pt>
  </dgm:ptLst>
  <dgm:cxnLst>
    <dgm:cxn modelId="{B3F29217-A105-4083-9F42-6D58FD8A6A79}" type="presOf" srcId="{D6B0E770-EE75-4A3B-B0A9-2E00C3796387}" destId="{E381A63D-4F00-4DC7-A6FB-AF877BE0F7F4}" srcOrd="0" destOrd="0" presId="urn:microsoft.com/office/officeart/2005/8/layout/vList2"/>
    <dgm:cxn modelId="{08185F25-067E-4D4B-B6E1-B3FBAA0878F3}" type="presOf" srcId="{7CC76396-9330-4AEE-B336-B6E43679E878}" destId="{C8AFA7C5-BA7B-4C52-9FC3-D1E2BE6E2A2C}" srcOrd="0" destOrd="0" presId="urn:microsoft.com/office/officeart/2005/8/layout/vList2"/>
    <dgm:cxn modelId="{EAF52A4E-8AAF-4D95-8135-6D52B7028016}" type="presOf" srcId="{1B37241A-AC98-4EFA-B3E6-C38D8A7806C8}" destId="{721E7143-B0DA-4E9D-A081-9CA6452B82A8}" srcOrd="0" destOrd="0" presId="urn:microsoft.com/office/officeart/2005/8/layout/vList2"/>
    <dgm:cxn modelId="{81F4F759-7391-4125-BBB4-5788574BB79C}" srcId="{7CC76396-9330-4AEE-B336-B6E43679E878}" destId="{641051E8-B32A-46F3-BD54-07B4E831F8F8}" srcOrd="2" destOrd="0" parTransId="{5B1D38DD-63EC-4384-B5D7-D65139C7C84A}" sibTransId="{A1BA7324-DF4C-4C54-8D3B-0E06162B62AA}"/>
    <dgm:cxn modelId="{8C3DC1A9-15C7-4423-821F-DEFE3248686F}" srcId="{7CC76396-9330-4AEE-B336-B6E43679E878}" destId="{65638609-0B79-4D7C-A543-987305051FEC}" srcOrd="3" destOrd="0" parTransId="{8A36BEC0-02C5-47D9-86CD-FD461C70F35F}" sibTransId="{356AABA8-F601-425C-8DF8-25B8EEB28003}"/>
    <dgm:cxn modelId="{E3B658B0-904F-486E-8710-D9935A7DEB70}" srcId="{7CC76396-9330-4AEE-B336-B6E43679E878}" destId="{1B37241A-AC98-4EFA-B3E6-C38D8A7806C8}" srcOrd="4" destOrd="0" parTransId="{55160105-CF89-4065-88E2-2373AA774D3F}" sibTransId="{CBC5D0AC-26F6-4841-BC75-D3422DBF0001}"/>
    <dgm:cxn modelId="{215CC0B2-2462-460A-B09D-383737D50B42}" type="presOf" srcId="{641051E8-B32A-46F3-BD54-07B4E831F8F8}" destId="{31943458-BA60-417E-9749-2E739FBD9323}" srcOrd="0" destOrd="0" presId="urn:microsoft.com/office/officeart/2005/8/layout/vList2"/>
    <dgm:cxn modelId="{6D3E27CB-F5B5-4713-A231-03E8F1DC673F}" srcId="{7CC76396-9330-4AEE-B336-B6E43679E878}" destId="{D6B0E770-EE75-4A3B-B0A9-2E00C3796387}" srcOrd="1" destOrd="0" parTransId="{35EC50DD-9CB1-45DC-91C5-3E87C36F063B}" sibTransId="{9BBEDDFA-B4DD-418F-9F0C-DBBE3C763571}"/>
    <dgm:cxn modelId="{5CDDD0D1-286B-4232-BB72-0E9562BB9714}" srcId="{7CC76396-9330-4AEE-B336-B6E43679E878}" destId="{63D8DA02-2BB2-4AC4-95B9-7A06F1A69A9B}" srcOrd="0" destOrd="0" parTransId="{C3A41857-E557-4FA2-AB83-D8A819C5B5AF}" sibTransId="{DC2175A0-88DD-42E6-B687-257CFED86BEA}"/>
    <dgm:cxn modelId="{77C17ADA-3477-4562-904B-D5B25171C42B}" type="presOf" srcId="{65638609-0B79-4D7C-A543-987305051FEC}" destId="{8DCCC647-CEA6-4DD8-9A42-1FBE19AA1B3F}" srcOrd="0" destOrd="0" presId="urn:microsoft.com/office/officeart/2005/8/layout/vList2"/>
    <dgm:cxn modelId="{51AB05E9-AEDD-4C95-A003-216295E3AD30}" type="presOf" srcId="{63D8DA02-2BB2-4AC4-95B9-7A06F1A69A9B}" destId="{4F658CA1-1B60-448C-863B-207534506169}" srcOrd="0" destOrd="0" presId="urn:microsoft.com/office/officeart/2005/8/layout/vList2"/>
    <dgm:cxn modelId="{086EE1DC-B937-44F6-A836-2B4291C037AC}" type="presParOf" srcId="{C8AFA7C5-BA7B-4C52-9FC3-D1E2BE6E2A2C}" destId="{4F658CA1-1B60-448C-863B-207534506169}" srcOrd="0" destOrd="0" presId="urn:microsoft.com/office/officeart/2005/8/layout/vList2"/>
    <dgm:cxn modelId="{E86CDFFD-7CE3-49CE-856A-36EA81B0DF68}" type="presParOf" srcId="{C8AFA7C5-BA7B-4C52-9FC3-D1E2BE6E2A2C}" destId="{0795EA33-75B2-4DB6-B7F1-3B7B6E297493}" srcOrd="1" destOrd="0" presId="urn:microsoft.com/office/officeart/2005/8/layout/vList2"/>
    <dgm:cxn modelId="{A091CF30-C2C1-455E-86A4-A087410E554A}" type="presParOf" srcId="{C8AFA7C5-BA7B-4C52-9FC3-D1E2BE6E2A2C}" destId="{E381A63D-4F00-4DC7-A6FB-AF877BE0F7F4}" srcOrd="2" destOrd="0" presId="urn:microsoft.com/office/officeart/2005/8/layout/vList2"/>
    <dgm:cxn modelId="{8B0705D1-68AD-4BB8-849A-836F6A8AE623}" type="presParOf" srcId="{C8AFA7C5-BA7B-4C52-9FC3-D1E2BE6E2A2C}" destId="{32EAA6B8-7744-4D79-8416-029D92B8F1F2}" srcOrd="3" destOrd="0" presId="urn:microsoft.com/office/officeart/2005/8/layout/vList2"/>
    <dgm:cxn modelId="{AFE74E00-9DEB-4AD7-8B9A-CF5504B3DD61}" type="presParOf" srcId="{C8AFA7C5-BA7B-4C52-9FC3-D1E2BE6E2A2C}" destId="{31943458-BA60-417E-9749-2E739FBD9323}" srcOrd="4" destOrd="0" presId="urn:microsoft.com/office/officeart/2005/8/layout/vList2"/>
    <dgm:cxn modelId="{E204FE49-1A3E-4E88-A848-8A5AB95D64BE}" type="presParOf" srcId="{C8AFA7C5-BA7B-4C52-9FC3-D1E2BE6E2A2C}" destId="{02234C35-58D9-49BB-AC40-98BE4E858EAB}" srcOrd="5" destOrd="0" presId="urn:microsoft.com/office/officeart/2005/8/layout/vList2"/>
    <dgm:cxn modelId="{353E590C-F180-49CE-BA83-894669521160}" type="presParOf" srcId="{C8AFA7C5-BA7B-4C52-9FC3-D1E2BE6E2A2C}" destId="{8DCCC647-CEA6-4DD8-9A42-1FBE19AA1B3F}" srcOrd="6" destOrd="0" presId="urn:microsoft.com/office/officeart/2005/8/layout/vList2"/>
    <dgm:cxn modelId="{A37C13BC-F40B-4731-8113-840021FE7B3C}" type="presParOf" srcId="{C8AFA7C5-BA7B-4C52-9FC3-D1E2BE6E2A2C}" destId="{1834944D-DE19-4472-89FE-67AA6BAACDA3}" srcOrd="7" destOrd="0" presId="urn:microsoft.com/office/officeart/2005/8/layout/vList2"/>
    <dgm:cxn modelId="{7D8C8C6A-5AE0-47BD-986E-B2AFF70CBA55}" type="presParOf" srcId="{C8AFA7C5-BA7B-4C52-9FC3-D1E2BE6E2A2C}" destId="{721E7143-B0DA-4E9D-A081-9CA6452B82A8}"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671C19-5556-4C45-8696-6AD4D1C1DE5C}"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BAEDFFA8-0A93-4D09-8CD8-627E4EBCF11A}">
      <dgm:prSet custT="1"/>
      <dgm:spPr/>
      <dgm:t>
        <a:bodyPr/>
        <a:lstStyle/>
        <a:p>
          <a:r>
            <a:rPr lang="en-GB" sz="1800" b="1" dirty="0"/>
            <a:t>Encourages a growth mindset by allowing children to challenge themselves and learn from experiences</a:t>
          </a:r>
          <a:endParaRPr lang="en-US" sz="1800" b="1" dirty="0"/>
        </a:p>
      </dgm:t>
    </dgm:pt>
    <dgm:pt modelId="{1972391A-F80C-423F-AA8A-5E504B00386E}" type="parTrans" cxnId="{666C4BD9-280D-471B-9B28-C701679377F3}">
      <dgm:prSet/>
      <dgm:spPr/>
      <dgm:t>
        <a:bodyPr/>
        <a:lstStyle/>
        <a:p>
          <a:endParaRPr lang="en-US"/>
        </a:p>
      </dgm:t>
    </dgm:pt>
    <dgm:pt modelId="{9C52C282-CF50-4C27-8D0B-24E085E36474}" type="sibTrans" cxnId="{666C4BD9-280D-471B-9B28-C701679377F3}">
      <dgm:prSet/>
      <dgm:spPr/>
      <dgm:t>
        <a:bodyPr/>
        <a:lstStyle/>
        <a:p>
          <a:endParaRPr lang="en-US"/>
        </a:p>
      </dgm:t>
    </dgm:pt>
    <dgm:pt modelId="{41212652-B393-44FA-8477-9ADB26A6F65A}">
      <dgm:prSet custT="1"/>
      <dgm:spPr/>
      <dgm:t>
        <a:bodyPr/>
        <a:lstStyle/>
        <a:p>
          <a:r>
            <a:rPr lang="en-GB" sz="1800" b="1" dirty="0"/>
            <a:t>Fosters a sense of community and cooperation, where children support each other</a:t>
          </a:r>
          <a:endParaRPr lang="en-US" sz="1800" b="1" dirty="0"/>
        </a:p>
      </dgm:t>
    </dgm:pt>
    <dgm:pt modelId="{E05FC116-B852-47B9-B293-D45A84C7C20B}" type="parTrans" cxnId="{479C790A-F517-44FB-B68D-75BD915C0152}">
      <dgm:prSet/>
      <dgm:spPr/>
      <dgm:t>
        <a:bodyPr/>
        <a:lstStyle/>
        <a:p>
          <a:endParaRPr lang="en-US"/>
        </a:p>
      </dgm:t>
    </dgm:pt>
    <dgm:pt modelId="{9393418D-3CCA-4301-8A60-66C8A1188B88}" type="sibTrans" cxnId="{479C790A-F517-44FB-B68D-75BD915C0152}">
      <dgm:prSet/>
      <dgm:spPr/>
      <dgm:t>
        <a:bodyPr/>
        <a:lstStyle/>
        <a:p>
          <a:endParaRPr lang="en-US"/>
        </a:p>
      </dgm:t>
    </dgm:pt>
    <dgm:pt modelId="{08AED006-B123-4D2D-9372-B7329D9E56CE}">
      <dgm:prSet custT="1"/>
      <dgm:spPr/>
      <dgm:t>
        <a:bodyPr/>
        <a:lstStyle/>
        <a:p>
          <a:r>
            <a:rPr lang="en-GB" sz="1600" b="1" dirty="0"/>
            <a:t>Provides opportunities to gain cultural capital through exploring the natural world, using tools, learning about plants and animals, and engaging in outdoor problem-solving</a:t>
          </a:r>
          <a:endParaRPr lang="en-US" sz="1600" b="1" dirty="0"/>
        </a:p>
      </dgm:t>
    </dgm:pt>
    <dgm:pt modelId="{669044DA-5B06-46FF-A9BC-B56CBE68F3BC}" type="parTrans" cxnId="{F06E0F14-BB1B-40C7-A5F0-EC977D26451F}">
      <dgm:prSet/>
      <dgm:spPr/>
      <dgm:t>
        <a:bodyPr/>
        <a:lstStyle/>
        <a:p>
          <a:endParaRPr lang="en-US"/>
        </a:p>
      </dgm:t>
    </dgm:pt>
    <dgm:pt modelId="{4E92DBA2-A0D1-473E-B29C-8EB4749CA950}" type="sibTrans" cxnId="{F06E0F14-BB1B-40C7-A5F0-EC977D26451F}">
      <dgm:prSet/>
      <dgm:spPr/>
      <dgm:t>
        <a:bodyPr/>
        <a:lstStyle/>
        <a:p>
          <a:endParaRPr lang="en-US"/>
        </a:p>
      </dgm:t>
    </dgm:pt>
    <dgm:pt modelId="{2038F8B3-5979-4585-B304-4210D5A8C34C}">
      <dgm:prSet custT="1"/>
      <dgm:spPr/>
      <dgm:t>
        <a:bodyPr/>
        <a:lstStyle/>
        <a:p>
          <a:r>
            <a:rPr lang="en-GB" sz="1800" b="1" dirty="0"/>
            <a:t>Aligns closely with the Early Learning Goals, supporting physical, cognitive, social, and emotional development</a:t>
          </a:r>
          <a:endParaRPr lang="en-US" sz="1800" b="1" dirty="0"/>
        </a:p>
      </dgm:t>
    </dgm:pt>
    <dgm:pt modelId="{D2A25FDC-25C3-40A9-9401-E92B09D8CAF7}" type="parTrans" cxnId="{9B17E96E-FFD0-4F4F-86BD-809A93A73E4C}">
      <dgm:prSet/>
      <dgm:spPr/>
      <dgm:t>
        <a:bodyPr/>
        <a:lstStyle/>
        <a:p>
          <a:endParaRPr lang="en-US"/>
        </a:p>
      </dgm:t>
    </dgm:pt>
    <dgm:pt modelId="{B08B0386-56A6-4A64-A0D1-2330042C62A7}" type="sibTrans" cxnId="{9B17E96E-FFD0-4F4F-86BD-809A93A73E4C}">
      <dgm:prSet/>
      <dgm:spPr/>
      <dgm:t>
        <a:bodyPr/>
        <a:lstStyle/>
        <a:p>
          <a:endParaRPr lang="en-US"/>
        </a:p>
      </dgm:t>
    </dgm:pt>
    <dgm:pt modelId="{38248379-E081-4B4A-9E59-909B3F857B48}">
      <dgm:prSet custT="1"/>
      <dgm:spPr/>
      <dgm:t>
        <a:bodyPr/>
        <a:lstStyle/>
        <a:p>
          <a:r>
            <a:rPr lang="en-GB" sz="1800" b="1" dirty="0"/>
            <a:t>Contributes to overall development, laying the foundation for a lifelong learning journey</a:t>
          </a:r>
          <a:endParaRPr lang="en-US" sz="1800" b="1" dirty="0"/>
        </a:p>
      </dgm:t>
    </dgm:pt>
    <dgm:pt modelId="{32EC0F04-8975-4F30-A8FB-D7C6AEE86873}" type="parTrans" cxnId="{FF21FABC-F295-4CF4-8E35-CC329C5902ED}">
      <dgm:prSet/>
      <dgm:spPr/>
      <dgm:t>
        <a:bodyPr/>
        <a:lstStyle/>
        <a:p>
          <a:endParaRPr lang="en-US"/>
        </a:p>
      </dgm:t>
    </dgm:pt>
    <dgm:pt modelId="{96A66236-FF70-4D36-803C-77AF84B82056}" type="sibTrans" cxnId="{FF21FABC-F295-4CF4-8E35-CC329C5902ED}">
      <dgm:prSet/>
      <dgm:spPr/>
      <dgm:t>
        <a:bodyPr/>
        <a:lstStyle/>
        <a:p>
          <a:endParaRPr lang="en-US"/>
        </a:p>
      </dgm:t>
    </dgm:pt>
    <dgm:pt modelId="{1F9552B4-98CA-4DB4-8851-114CE88C9B59}">
      <dgm:prSet custT="1"/>
      <dgm:spPr/>
      <dgm:t>
        <a:bodyPr/>
        <a:lstStyle/>
        <a:p>
          <a:r>
            <a:rPr lang="en-GB" sz="1800" b="1" dirty="0"/>
            <a:t>Teaches practical life skills, promoting autonomy, confidence, and independence</a:t>
          </a:r>
          <a:endParaRPr lang="en-US" sz="1800" b="1" dirty="0"/>
        </a:p>
      </dgm:t>
    </dgm:pt>
    <dgm:pt modelId="{FB9F9F61-8B8D-4C8C-A20D-F65495F856C7}" type="parTrans" cxnId="{4B26B57C-8A8F-4F03-9102-BFC9CDBC4903}">
      <dgm:prSet/>
      <dgm:spPr/>
      <dgm:t>
        <a:bodyPr/>
        <a:lstStyle/>
        <a:p>
          <a:endParaRPr lang="en-US"/>
        </a:p>
      </dgm:t>
    </dgm:pt>
    <dgm:pt modelId="{21E2DFF6-AE17-4DC0-A2AA-ACE5866F13EF}" type="sibTrans" cxnId="{4B26B57C-8A8F-4F03-9102-BFC9CDBC4903}">
      <dgm:prSet/>
      <dgm:spPr/>
      <dgm:t>
        <a:bodyPr/>
        <a:lstStyle/>
        <a:p>
          <a:endParaRPr lang="en-US"/>
        </a:p>
      </dgm:t>
    </dgm:pt>
    <dgm:pt modelId="{DAC1C48D-E9BE-4BE7-ABAD-3D35A4D02DF9}">
      <dgm:prSet custT="1"/>
      <dgm:spPr/>
      <dgm:t>
        <a:bodyPr/>
        <a:lstStyle/>
        <a:p>
          <a:r>
            <a:rPr lang="en-GB" sz="1800" b="1" dirty="0"/>
            <a:t>Improves concentration, emotional regulation, resilience, communication, and collaboration</a:t>
          </a:r>
          <a:endParaRPr lang="en-US" sz="1800" b="1" dirty="0"/>
        </a:p>
      </dgm:t>
    </dgm:pt>
    <dgm:pt modelId="{855EF765-C4CC-403D-8B4C-0E0A65C87670}" type="parTrans" cxnId="{918BA664-A8D0-4F51-8EA4-EA70E4A35D06}">
      <dgm:prSet/>
      <dgm:spPr/>
      <dgm:t>
        <a:bodyPr/>
        <a:lstStyle/>
        <a:p>
          <a:endParaRPr lang="en-US"/>
        </a:p>
      </dgm:t>
    </dgm:pt>
    <dgm:pt modelId="{AF96FED2-670B-4A61-ADCF-2E5786930A81}" type="sibTrans" cxnId="{918BA664-A8D0-4F51-8EA4-EA70E4A35D06}">
      <dgm:prSet/>
      <dgm:spPr/>
      <dgm:t>
        <a:bodyPr/>
        <a:lstStyle/>
        <a:p>
          <a:endParaRPr lang="en-US"/>
        </a:p>
      </dgm:t>
    </dgm:pt>
    <dgm:pt modelId="{A061F155-CF8B-4B93-A398-9A8FC7051ABA}">
      <dgm:prSet/>
      <dgm:spPr/>
      <dgm:t>
        <a:bodyPr/>
        <a:lstStyle/>
        <a:p>
          <a:r>
            <a:rPr lang="en-GB" b="1"/>
            <a:t>Research link:</a:t>
          </a:r>
          <a:r>
            <a:rPr lang="en-GB"/>
            <a:t> Longitudinal and review studies report positive developmental outcomes from Forest School participation, including social, physical, cognitive, and emotional growth (Forest Research, 2016; Educational Psychology Review, 2023).</a:t>
          </a:r>
          <a:endParaRPr lang="en-US"/>
        </a:p>
      </dgm:t>
    </dgm:pt>
    <dgm:pt modelId="{4FC8B66F-5766-491F-967F-4DBE32CD8D29}" type="parTrans" cxnId="{B30BF297-8D5C-4B0E-9F35-86A6AD1129BA}">
      <dgm:prSet/>
      <dgm:spPr/>
      <dgm:t>
        <a:bodyPr/>
        <a:lstStyle/>
        <a:p>
          <a:endParaRPr lang="en-US"/>
        </a:p>
      </dgm:t>
    </dgm:pt>
    <dgm:pt modelId="{30D20323-D157-472C-86E6-8B63C9539E2B}" type="sibTrans" cxnId="{B30BF297-8D5C-4B0E-9F35-86A6AD1129BA}">
      <dgm:prSet/>
      <dgm:spPr/>
      <dgm:t>
        <a:bodyPr/>
        <a:lstStyle/>
        <a:p>
          <a:endParaRPr lang="en-US"/>
        </a:p>
      </dgm:t>
    </dgm:pt>
    <dgm:pt modelId="{A15BE08B-04D4-49E2-9641-C74B36FCE1A9}" type="pres">
      <dgm:prSet presAssocID="{DC671C19-5556-4C45-8696-6AD4D1C1DE5C}" presName="diagram" presStyleCnt="0">
        <dgm:presLayoutVars>
          <dgm:dir/>
          <dgm:resizeHandles val="exact"/>
        </dgm:presLayoutVars>
      </dgm:prSet>
      <dgm:spPr/>
    </dgm:pt>
    <dgm:pt modelId="{276A9D48-372E-4449-90B0-1CAB334BCD56}" type="pres">
      <dgm:prSet presAssocID="{BAEDFFA8-0A93-4D09-8CD8-627E4EBCF11A}" presName="node" presStyleLbl="node1" presStyleIdx="0" presStyleCnt="8">
        <dgm:presLayoutVars>
          <dgm:bulletEnabled val="1"/>
        </dgm:presLayoutVars>
      </dgm:prSet>
      <dgm:spPr/>
    </dgm:pt>
    <dgm:pt modelId="{66093909-C0B1-488E-AA07-221DB3DF4651}" type="pres">
      <dgm:prSet presAssocID="{9C52C282-CF50-4C27-8D0B-24E085E36474}" presName="sibTrans" presStyleCnt="0"/>
      <dgm:spPr/>
    </dgm:pt>
    <dgm:pt modelId="{D9895C11-3478-46A0-9728-4F50EC222630}" type="pres">
      <dgm:prSet presAssocID="{41212652-B393-44FA-8477-9ADB26A6F65A}" presName="node" presStyleLbl="node1" presStyleIdx="1" presStyleCnt="8">
        <dgm:presLayoutVars>
          <dgm:bulletEnabled val="1"/>
        </dgm:presLayoutVars>
      </dgm:prSet>
      <dgm:spPr/>
    </dgm:pt>
    <dgm:pt modelId="{E89F2E47-A68C-4536-892F-E893C2600CD3}" type="pres">
      <dgm:prSet presAssocID="{9393418D-3CCA-4301-8A60-66C8A1188B88}" presName="sibTrans" presStyleCnt="0"/>
      <dgm:spPr/>
    </dgm:pt>
    <dgm:pt modelId="{E90CF19C-660F-449E-86FD-43CCC84C4B55}" type="pres">
      <dgm:prSet presAssocID="{08AED006-B123-4D2D-9372-B7329D9E56CE}" presName="node" presStyleLbl="node1" presStyleIdx="2" presStyleCnt="8">
        <dgm:presLayoutVars>
          <dgm:bulletEnabled val="1"/>
        </dgm:presLayoutVars>
      </dgm:prSet>
      <dgm:spPr/>
    </dgm:pt>
    <dgm:pt modelId="{DE194AD0-7F34-4E25-8CA1-31566CC3F87C}" type="pres">
      <dgm:prSet presAssocID="{4E92DBA2-A0D1-473E-B29C-8EB4749CA950}" presName="sibTrans" presStyleCnt="0"/>
      <dgm:spPr/>
    </dgm:pt>
    <dgm:pt modelId="{7F802527-75DD-43E1-8913-A1710151FDE4}" type="pres">
      <dgm:prSet presAssocID="{2038F8B3-5979-4585-B304-4210D5A8C34C}" presName="node" presStyleLbl="node1" presStyleIdx="3" presStyleCnt="8">
        <dgm:presLayoutVars>
          <dgm:bulletEnabled val="1"/>
        </dgm:presLayoutVars>
      </dgm:prSet>
      <dgm:spPr/>
    </dgm:pt>
    <dgm:pt modelId="{7C9682C3-D3FF-4B2E-9BC3-C3A30CB2CDA2}" type="pres">
      <dgm:prSet presAssocID="{B08B0386-56A6-4A64-A0D1-2330042C62A7}" presName="sibTrans" presStyleCnt="0"/>
      <dgm:spPr/>
    </dgm:pt>
    <dgm:pt modelId="{8B3A4110-B0D1-41B6-95D8-9A3588AA2B7B}" type="pres">
      <dgm:prSet presAssocID="{38248379-E081-4B4A-9E59-909B3F857B48}" presName="node" presStyleLbl="node1" presStyleIdx="4" presStyleCnt="8">
        <dgm:presLayoutVars>
          <dgm:bulletEnabled val="1"/>
        </dgm:presLayoutVars>
      </dgm:prSet>
      <dgm:spPr/>
    </dgm:pt>
    <dgm:pt modelId="{9F994C5C-89D0-4B29-A3C2-8E793F95A77E}" type="pres">
      <dgm:prSet presAssocID="{96A66236-FF70-4D36-803C-77AF84B82056}" presName="sibTrans" presStyleCnt="0"/>
      <dgm:spPr/>
    </dgm:pt>
    <dgm:pt modelId="{DE55877A-3CF9-41CD-A301-D3AFA8622691}" type="pres">
      <dgm:prSet presAssocID="{1F9552B4-98CA-4DB4-8851-114CE88C9B59}" presName="node" presStyleLbl="node1" presStyleIdx="5" presStyleCnt="8">
        <dgm:presLayoutVars>
          <dgm:bulletEnabled val="1"/>
        </dgm:presLayoutVars>
      </dgm:prSet>
      <dgm:spPr/>
    </dgm:pt>
    <dgm:pt modelId="{D7F989F4-ACB1-46AD-BAC7-1033B613D7A2}" type="pres">
      <dgm:prSet presAssocID="{21E2DFF6-AE17-4DC0-A2AA-ACE5866F13EF}" presName="sibTrans" presStyleCnt="0"/>
      <dgm:spPr/>
    </dgm:pt>
    <dgm:pt modelId="{E8E85D9F-F770-4495-9442-E6147DBDFB1A}" type="pres">
      <dgm:prSet presAssocID="{DAC1C48D-E9BE-4BE7-ABAD-3D35A4D02DF9}" presName="node" presStyleLbl="node1" presStyleIdx="6" presStyleCnt="8">
        <dgm:presLayoutVars>
          <dgm:bulletEnabled val="1"/>
        </dgm:presLayoutVars>
      </dgm:prSet>
      <dgm:spPr/>
    </dgm:pt>
    <dgm:pt modelId="{FAC266D7-6248-47E7-AB3F-06F04BC80E3D}" type="pres">
      <dgm:prSet presAssocID="{AF96FED2-670B-4A61-ADCF-2E5786930A81}" presName="sibTrans" presStyleCnt="0"/>
      <dgm:spPr/>
    </dgm:pt>
    <dgm:pt modelId="{72197AA2-0D79-4EBF-B371-53C247E94607}" type="pres">
      <dgm:prSet presAssocID="{A061F155-CF8B-4B93-A398-9A8FC7051ABA}" presName="node" presStyleLbl="node1" presStyleIdx="7" presStyleCnt="8">
        <dgm:presLayoutVars>
          <dgm:bulletEnabled val="1"/>
        </dgm:presLayoutVars>
      </dgm:prSet>
      <dgm:spPr/>
    </dgm:pt>
  </dgm:ptLst>
  <dgm:cxnLst>
    <dgm:cxn modelId="{479C790A-F517-44FB-B68D-75BD915C0152}" srcId="{DC671C19-5556-4C45-8696-6AD4D1C1DE5C}" destId="{41212652-B393-44FA-8477-9ADB26A6F65A}" srcOrd="1" destOrd="0" parTransId="{E05FC116-B852-47B9-B293-D45A84C7C20B}" sibTransId="{9393418D-3CCA-4301-8A60-66C8A1188B88}"/>
    <dgm:cxn modelId="{F06E0F14-BB1B-40C7-A5F0-EC977D26451F}" srcId="{DC671C19-5556-4C45-8696-6AD4D1C1DE5C}" destId="{08AED006-B123-4D2D-9372-B7329D9E56CE}" srcOrd="2" destOrd="0" parTransId="{669044DA-5B06-46FF-A9BC-B56CBE68F3BC}" sibTransId="{4E92DBA2-A0D1-473E-B29C-8EB4749CA950}"/>
    <dgm:cxn modelId="{539F0A37-BED0-4354-895E-EC34C5FF79ED}" type="presOf" srcId="{2038F8B3-5979-4585-B304-4210D5A8C34C}" destId="{7F802527-75DD-43E1-8913-A1710151FDE4}" srcOrd="0" destOrd="0" presId="urn:microsoft.com/office/officeart/2005/8/layout/default"/>
    <dgm:cxn modelId="{3D63485D-A3E0-4BD1-865D-5E417E60FDA8}" type="presOf" srcId="{08AED006-B123-4D2D-9372-B7329D9E56CE}" destId="{E90CF19C-660F-449E-86FD-43CCC84C4B55}" srcOrd="0" destOrd="0" presId="urn:microsoft.com/office/officeart/2005/8/layout/default"/>
    <dgm:cxn modelId="{918BA664-A8D0-4F51-8EA4-EA70E4A35D06}" srcId="{DC671C19-5556-4C45-8696-6AD4D1C1DE5C}" destId="{DAC1C48D-E9BE-4BE7-ABAD-3D35A4D02DF9}" srcOrd="6" destOrd="0" parTransId="{855EF765-C4CC-403D-8B4C-0E0A65C87670}" sibTransId="{AF96FED2-670B-4A61-ADCF-2E5786930A81}"/>
    <dgm:cxn modelId="{9B17E96E-FFD0-4F4F-86BD-809A93A73E4C}" srcId="{DC671C19-5556-4C45-8696-6AD4D1C1DE5C}" destId="{2038F8B3-5979-4585-B304-4210D5A8C34C}" srcOrd="3" destOrd="0" parTransId="{D2A25FDC-25C3-40A9-9401-E92B09D8CAF7}" sibTransId="{B08B0386-56A6-4A64-A0D1-2330042C62A7}"/>
    <dgm:cxn modelId="{5F44967C-0DC2-4B81-B33D-4B51B85CAF1F}" type="presOf" srcId="{BAEDFFA8-0A93-4D09-8CD8-627E4EBCF11A}" destId="{276A9D48-372E-4449-90B0-1CAB334BCD56}" srcOrd="0" destOrd="0" presId="urn:microsoft.com/office/officeart/2005/8/layout/default"/>
    <dgm:cxn modelId="{4B26B57C-8A8F-4F03-9102-BFC9CDBC4903}" srcId="{DC671C19-5556-4C45-8696-6AD4D1C1DE5C}" destId="{1F9552B4-98CA-4DB4-8851-114CE88C9B59}" srcOrd="5" destOrd="0" parTransId="{FB9F9F61-8B8D-4C8C-A20D-F65495F856C7}" sibTransId="{21E2DFF6-AE17-4DC0-A2AA-ACE5866F13EF}"/>
    <dgm:cxn modelId="{B30BF297-8D5C-4B0E-9F35-86A6AD1129BA}" srcId="{DC671C19-5556-4C45-8696-6AD4D1C1DE5C}" destId="{A061F155-CF8B-4B93-A398-9A8FC7051ABA}" srcOrd="7" destOrd="0" parTransId="{4FC8B66F-5766-491F-967F-4DBE32CD8D29}" sibTransId="{30D20323-D157-472C-86E6-8B63C9539E2B}"/>
    <dgm:cxn modelId="{3DE359A1-CAD3-4D62-80FD-87982478CB0E}" type="presOf" srcId="{38248379-E081-4B4A-9E59-909B3F857B48}" destId="{8B3A4110-B0D1-41B6-95D8-9A3588AA2B7B}" srcOrd="0" destOrd="0" presId="urn:microsoft.com/office/officeart/2005/8/layout/default"/>
    <dgm:cxn modelId="{E21ED6A3-AD14-40EF-80B8-B0F1FB41C5FA}" type="presOf" srcId="{DC671C19-5556-4C45-8696-6AD4D1C1DE5C}" destId="{A15BE08B-04D4-49E2-9641-C74B36FCE1A9}" srcOrd="0" destOrd="0" presId="urn:microsoft.com/office/officeart/2005/8/layout/default"/>
    <dgm:cxn modelId="{FF21FABC-F295-4CF4-8E35-CC329C5902ED}" srcId="{DC671C19-5556-4C45-8696-6AD4D1C1DE5C}" destId="{38248379-E081-4B4A-9E59-909B3F857B48}" srcOrd="4" destOrd="0" parTransId="{32EC0F04-8975-4F30-A8FB-D7C6AEE86873}" sibTransId="{96A66236-FF70-4D36-803C-77AF84B82056}"/>
    <dgm:cxn modelId="{DFC85FC7-DD40-4FE4-A58B-0F6169E94AF6}" type="presOf" srcId="{1F9552B4-98CA-4DB4-8851-114CE88C9B59}" destId="{DE55877A-3CF9-41CD-A301-D3AFA8622691}" srcOrd="0" destOrd="0" presId="urn:microsoft.com/office/officeart/2005/8/layout/default"/>
    <dgm:cxn modelId="{6E3A62D0-6B60-48CA-A2E4-993FC7D3A58E}" type="presOf" srcId="{DAC1C48D-E9BE-4BE7-ABAD-3D35A4D02DF9}" destId="{E8E85D9F-F770-4495-9442-E6147DBDFB1A}" srcOrd="0" destOrd="0" presId="urn:microsoft.com/office/officeart/2005/8/layout/default"/>
    <dgm:cxn modelId="{666C4BD9-280D-471B-9B28-C701679377F3}" srcId="{DC671C19-5556-4C45-8696-6AD4D1C1DE5C}" destId="{BAEDFFA8-0A93-4D09-8CD8-627E4EBCF11A}" srcOrd="0" destOrd="0" parTransId="{1972391A-F80C-423F-AA8A-5E504B00386E}" sibTransId="{9C52C282-CF50-4C27-8D0B-24E085E36474}"/>
    <dgm:cxn modelId="{DC1D4EFD-95AF-46B8-B1D2-3646929FD247}" type="presOf" srcId="{A061F155-CF8B-4B93-A398-9A8FC7051ABA}" destId="{72197AA2-0D79-4EBF-B371-53C247E94607}" srcOrd="0" destOrd="0" presId="urn:microsoft.com/office/officeart/2005/8/layout/default"/>
    <dgm:cxn modelId="{AB8297FF-568A-4DBD-BAE4-D3165429B78B}" type="presOf" srcId="{41212652-B393-44FA-8477-9ADB26A6F65A}" destId="{D9895C11-3478-46A0-9728-4F50EC222630}" srcOrd="0" destOrd="0" presId="urn:microsoft.com/office/officeart/2005/8/layout/default"/>
    <dgm:cxn modelId="{51C1F84E-37A4-4947-9E6D-055B0CF3D189}" type="presParOf" srcId="{A15BE08B-04D4-49E2-9641-C74B36FCE1A9}" destId="{276A9D48-372E-4449-90B0-1CAB334BCD56}" srcOrd="0" destOrd="0" presId="urn:microsoft.com/office/officeart/2005/8/layout/default"/>
    <dgm:cxn modelId="{CA85F7D8-BC5B-4FF7-B3B9-74F67D75247E}" type="presParOf" srcId="{A15BE08B-04D4-49E2-9641-C74B36FCE1A9}" destId="{66093909-C0B1-488E-AA07-221DB3DF4651}" srcOrd="1" destOrd="0" presId="urn:microsoft.com/office/officeart/2005/8/layout/default"/>
    <dgm:cxn modelId="{661D4C71-306B-41C4-B99C-8CAD01A31AAF}" type="presParOf" srcId="{A15BE08B-04D4-49E2-9641-C74B36FCE1A9}" destId="{D9895C11-3478-46A0-9728-4F50EC222630}" srcOrd="2" destOrd="0" presId="urn:microsoft.com/office/officeart/2005/8/layout/default"/>
    <dgm:cxn modelId="{C3959AFC-E2F5-4BC5-9E96-0ECB041C84CC}" type="presParOf" srcId="{A15BE08B-04D4-49E2-9641-C74B36FCE1A9}" destId="{E89F2E47-A68C-4536-892F-E893C2600CD3}" srcOrd="3" destOrd="0" presId="urn:microsoft.com/office/officeart/2005/8/layout/default"/>
    <dgm:cxn modelId="{1FEA7E8C-E8B3-4A39-AB8C-D097E71BE267}" type="presParOf" srcId="{A15BE08B-04D4-49E2-9641-C74B36FCE1A9}" destId="{E90CF19C-660F-449E-86FD-43CCC84C4B55}" srcOrd="4" destOrd="0" presId="urn:microsoft.com/office/officeart/2005/8/layout/default"/>
    <dgm:cxn modelId="{FDBAC430-B1E5-45CA-9FA3-10B979D7F685}" type="presParOf" srcId="{A15BE08B-04D4-49E2-9641-C74B36FCE1A9}" destId="{DE194AD0-7F34-4E25-8CA1-31566CC3F87C}" srcOrd="5" destOrd="0" presId="urn:microsoft.com/office/officeart/2005/8/layout/default"/>
    <dgm:cxn modelId="{C8D5430D-C0C9-4BF1-80F2-C743C72AC6AD}" type="presParOf" srcId="{A15BE08B-04D4-49E2-9641-C74B36FCE1A9}" destId="{7F802527-75DD-43E1-8913-A1710151FDE4}" srcOrd="6" destOrd="0" presId="urn:microsoft.com/office/officeart/2005/8/layout/default"/>
    <dgm:cxn modelId="{29A08A0D-005C-4CA5-A556-DD09ABE201BA}" type="presParOf" srcId="{A15BE08B-04D4-49E2-9641-C74B36FCE1A9}" destId="{7C9682C3-D3FF-4B2E-9BC3-C3A30CB2CDA2}" srcOrd="7" destOrd="0" presId="urn:microsoft.com/office/officeart/2005/8/layout/default"/>
    <dgm:cxn modelId="{FFB4C6DE-646A-4D48-9CA9-FC573D791CFB}" type="presParOf" srcId="{A15BE08B-04D4-49E2-9641-C74B36FCE1A9}" destId="{8B3A4110-B0D1-41B6-95D8-9A3588AA2B7B}" srcOrd="8" destOrd="0" presId="urn:microsoft.com/office/officeart/2005/8/layout/default"/>
    <dgm:cxn modelId="{6A380038-7DFA-484C-8483-FF622C3E83B1}" type="presParOf" srcId="{A15BE08B-04D4-49E2-9641-C74B36FCE1A9}" destId="{9F994C5C-89D0-4B29-A3C2-8E793F95A77E}" srcOrd="9" destOrd="0" presId="urn:microsoft.com/office/officeart/2005/8/layout/default"/>
    <dgm:cxn modelId="{39CFC233-4E67-4A1D-8050-051F90C36587}" type="presParOf" srcId="{A15BE08B-04D4-49E2-9641-C74B36FCE1A9}" destId="{DE55877A-3CF9-41CD-A301-D3AFA8622691}" srcOrd="10" destOrd="0" presId="urn:microsoft.com/office/officeart/2005/8/layout/default"/>
    <dgm:cxn modelId="{6975F989-E599-438F-890C-447377589665}" type="presParOf" srcId="{A15BE08B-04D4-49E2-9641-C74B36FCE1A9}" destId="{D7F989F4-ACB1-46AD-BAC7-1033B613D7A2}" srcOrd="11" destOrd="0" presId="urn:microsoft.com/office/officeart/2005/8/layout/default"/>
    <dgm:cxn modelId="{1531C0EC-1264-4BAD-A589-20EBDBC62A1E}" type="presParOf" srcId="{A15BE08B-04D4-49E2-9641-C74B36FCE1A9}" destId="{E8E85D9F-F770-4495-9442-E6147DBDFB1A}" srcOrd="12" destOrd="0" presId="urn:microsoft.com/office/officeart/2005/8/layout/default"/>
    <dgm:cxn modelId="{E0EE651D-37FD-4598-B614-6F6E2BF75AD0}" type="presParOf" srcId="{A15BE08B-04D4-49E2-9641-C74B36FCE1A9}" destId="{FAC266D7-6248-47E7-AB3F-06F04BC80E3D}" srcOrd="13" destOrd="0" presId="urn:microsoft.com/office/officeart/2005/8/layout/default"/>
    <dgm:cxn modelId="{8A849518-2E78-4A55-8337-EE528F884B11}" type="presParOf" srcId="{A15BE08B-04D4-49E2-9641-C74B36FCE1A9}" destId="{72197AA2-0D79-4EBF-B371-53C247E94607}"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58CA1-1B60-448C-863B-207534506169}">
      <dsp:nvSpPr>
        <dsp:cNvPr id="0" name=""/>
        <dsp:cNvSpPr/>
      </dsp:nvSpPr>
      <dsp:spPr>
        <a:xfrm>
          <a:off x="0" y="244"/>
          <a:ext cx="6230319" cy="989886"/>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Movement is not a break from learning — </a:t>
          </a:r>
          <a:r>
            <a:rPr lang="en-GB" sz="2000" b="1" kern="1200" dirty="0"/>
            <a:t>it is a foundation for learning</a:t>
          </a:r>
          <a:r>
            <a:rPr lang="en-GB" sz="2000" kern="1200" dirty="0"/>
            <a:t>.</a:t>
          </a:r>
          <a:endParaRPr lang="en-US" sz="2000" kern="1200" dirty="0"/>
        </a:p>
      </dsp:txBody>
      <dsp:txXfrm>
        <a:off x="48322" y="48566"/>
        <a:ext cx="6133675" cy="893242"/>
      </dsp:txXfrm>
    </dsp:sp>
    <dsp:sp modelId="{E381A63D-4F00-4DC7-A6FB-AF877BE0F7F4}">
      <dsp:nvSpPr>
        <dsp:cNvPr id="0" name=""/>
        <dsp:cNvSpPr/>
      </dsp:nvSpPr>
      <dsp:spPr>
        <a:xfrm>
          <a:off x="0" y="1002871"/>
          <a:ext cx="6230319" cy="989886"/>
        </a:xfrm>
        <a:prstGeom prst="roundRect">
          <a:avLst/>
        </a:prstGeom>
        <a:gradFill rotWithShape="0">
          <a:gsLst>
            <a:gs pos="0">
              <a:schemeClr val="accent5">
                <a:hueOff val="-3038037"/>
                <a:satOff val="-207"/>
                <a:lumOff val="490"/>
                <a:alphaOff val="0"/>
                <a:satMod val="103000"/>
                <a:lumMod val="102000"/>
                <a:tint val="94000"/>
              </a:schemeClr>
            </a:gs>
            <a:gs pos="50000">
              <a:schemeClr val="accent5">
                <a:hueOff val="-3038037"/>
                <a:satOff val="-207"/>
                <a:lumOff val="490"/>
                <a:alphaOff val="0"/>
                <a:satMod val="110000"/>
                <a:lumMod val="100000"/>
                <a:shade val="100000"/>
              </a:schemeClr>
            </a:gs>
            <a:gs pos="100000">
              <a:schemeClr val="accent5">
                <a:hueOff val="-3038037"/>
                <a:satOff val="-207"/>
                <a:lumOff val="49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Walking, climbing, and balancing stimulate neural connections</a:t>
          </a:r>
          <a:endParaRPr lang="en-US" sz="2000" kern="1200" dirty="0"/>
        </a:p>
      </dsp:txBody>
      <dsp:txXfrm>
        <a:off x="48322" y="1051193"/>
        <a:ext cx="6133675" cy="893242"/>
      </dsp:txXfrm>
    </dsp:sp>
    <dsp:sp modelId="{31943458-BA60-417E-9749-2E739FBD9323}">
      <dsp:nvSpPr>
        <dsp:cNvPr id="0" name=""/>
        <dsp:cNvSpPr/>
      </dsp:nvSpPr>
      <dsp:spPr>
        <a:xfrm>
          <a:off x="0" y="2005499"/>
          <a:ext cx="6230319" cy="989886"/>
        </a:xfrm>
        <a:prstGeom prst="roundRect">
          <a:avLst/>
        </a:prstGeom>
        <a:gradFill rotWithShape="0">
          <a:gsLst>
            <a:gs pos="0">
              <a:schemeClr val="accent5">
                <a:hueOff val="-6076075"/>
                <a:satOff val="-413"/>
                <a:lumOff val="981"/>
                <a:alphaOff val="0"/>
                <a:satMod val="103000"/>
                <a:lumMod val="102000"/>
                <a:tint val="94000"/>
              </a:schemeClr>
            </a:gs>
            <a:gs pos="50000">
              <a:schemeClr val="accent5">
                <a:hueOff val="-6076075"/>
                <a:satOff val="-413"/>
                <a:lumOff val="981"/>
                <a:alphaOff val="0"/>
                <a:satMod val="110000"/>
                <a:lumMod val="100000"/>
                <a:shade val="100000"/>
              </a:schemeClr>
            </a:gs>
            <a:gs pos="100000">
              <a:schemeClr val="accent5">
                <a:hueOff val="-6076075"/>
                <a:satOff val="-413"/>
                <a:lumOff val="98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Vestibular input supports attention and emotional regulation</a:t>
          </a:r>
          <a:endParaRPr lang="en-US" sz="2000" kern="1200" dirty="0"/>
        </a:p>
      </dsp:txBody>
      <dsp:txXfrm>
        <a:off x="48322" y="2053821"/>
        <a:ext cx="6133675" cy="893242"/>
      </dsp:txXfrm>
    </dsp:sp>
    <dsp:sp modelId="{8DCCC647-CEA6-4DD8-9A42-1FBE19AA1B3F}">
      <dsp:nvSpPr>
        <dsp:cNvPr id="0" name=""/>
        <dsp:cNvSpPr/>
      </dsp:nvSpPr>
      <dsp:spPr>
        <a:xfrm>
          <a:off x="0" y="3008126"/>
          <a:ext cx="6230319" cy="989886"/>
        </a:xfrm>
        <a:prstGeom prst="roundRect">
          <a:avLst/>
        </a:prstGeom>
        <a:gradFill rotWithShape="0">
          <a:gsLst>
            <a:gs pos="0">
              <a:schemeClr val="accent5">
                <a:hueOff val="-9114112"/>
                <a:satOff val="-620"/>
                <a:lumOff val="1471"/>
                <a:alphaOff val="0"/>
                <a:satMod val="103000"/>
                <a:lumMod val="102000"/>
                <a:tint val="94000"/>
              </a:schemeClr>
            </a:gs>
            <a:gs pos="50000">
              <a:schemeClr val="accent5">
                <a:hueOff val="-9114112"/>
                <a:satOff val="-620"/>
                <a:lumOff val="1471"/>
                <a:alphaOff val="0"/>
                <a:satMod val="110000"/>
                <a:lumMod val="100000"/>
                <a:shade val="100000"/>
              </a:schemeClr>
            </a:gs>
            <a:gs pos="100000">
              <a:schemeClr val="accent5">
                <a:hueOff val="-9114112"/>
                <a:satOff val="-620"/>
                <a:lumOff val="14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Proprioceptive input supports body awareness and self-control</a:t>
          </a:r>
          <a:endParaRPr lang="en-US" sz="2000" kern="1200" dirty="0"/>
        </a:p>
      </dsp:txBody>
      <dsp:txXfrm>
        <a:off x="48322" y="3056448"/>
        <a:ext cx="6133675" cy="893242"/>
      </dsp:txXfrm>
    </dsp:sp>
    <dsp:sp modelId="{721E7143-B0DA-4E9D-A081-9CA6452B82A8}">
      <dsp:nvSpPr>
        <dsp:cNvPr id="0" name=""/>
        <dsp:cNvSpPr/>
      </dsp:nvSpPr>
      <dsp:spPr>
        <a:xfrm>
          <a:off x="0" y="4010754"/>
          <a:ext cx="6230319" cy="989886"/>
        </a:xfrm>
        <a:prstGeom prst="roundRect">
          <a:avLst/>
        </a:prstGeom>
        <a:gradFill rotWithShape="0">
          <a:gsLst>
            <a:gs pos="0">
              <a:schemeClr val="accent5">
                <a:hueOff val="-12152150"/>
                <a:satOff val="-826"/>
                <a:lumOff val="1961"/>
                <a:alphaOff val="0"/>
                <a:satMod val="103000"/>
                <a:lumMod val="102000"/>
                <a:tint val="94000"/>
              </a:schemeClr>
            </a:gs>
            <a:gs pos="50000">
              <a:schemeClr val="accent5">
                <a:hueOff val="-12152150"/>
                <a:satOff val="-826"/>
                <a:lumOff val="1961"/>
                <a:alphaOff val="0"/>
                <a:satMod val="110000"/>
                <a:lumMod val="100000"/>
                <a:shade val="100000"/>
              </a:schemeClr>
            </a:gs>
            <a:gs pos="100000">
              <a:schemeClr val="accent5">
                <a:hueOff val="-12152150"/>
                <a:satOff val="-826"/>
                <a:lumOff val="196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b="1" kern="1200" dirty="0"/>
            <a:t>Research link:</a:t>
          </a:r>
          <a:r>
            <a:rPr lang="en-GB" sz="2000" kern="1200" dirty="0"/>
            <a:t> Physical activity is linked to improved executive function and academic readiness (Diamond, 2015; Ratey, 2008).</a:t>
          </a:r>
          <a:endParaRPr lang="en-US" sz="2000" kern="1200" dirty="0"/>
        </a:p>
      </dsp:txBody>
      <dsp:txXfrm>
        <a:off x="48322" y="4059076"/>
        <a:ext cx="6133675" cy="8932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6A9D48-372E-4449-90B0-1CAB334BCD56}">
      <dsp:nvSpPr>
        <dsp:cNvPr id="0" name=""/>
        <dsp:cNvSpPr/>
      </dsp:nvSpPr>
      <dsp:spPr>
        <a:xfrm>
          <a:off x="3369" y="572659"/>
          <a:ext cx="2672904" cy="160374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Encourages a growth mindset by allowing children to challenge themselves and learn from experiences</a:t>
          </a:r>
          <a:endParaRPr lang="en-US" sz="1800" b="1" kern="1200" dirty="0"/>
        </a:p>
      </dsp:txBody>
      <dsp:txXfrm>
        <a:off x="3369" y="572659"/>
        <a:ext cx="2672904" cy="1603742"/>
      </dsp:txXfrm>
    </dsp:sp>
    <dsp:sp modelId="{D9895C11-3478-46A0-9728-4F50EC222630}">
      <dsp:nvSpPr>
        <dsp:cNvPr id="0" name=""/>
        <dsp:cNvSpPr/>
      </dsp:nvSpPr>
      <dsp:spPr>
        <a:xfrm>
          <a:off x="2943563" y="572659"/>
          <a:ext cx="2672904" cy="1603742"/>
        </a:xfrm>
        <a:prstGeom prst="rect">
          <a:avLst/>
        </a:prstGeom>
        <a:solidFill>
          <a:schemeClr val="accent2">
            <a:hueOff val="920516"/>
            <a:satOff val="-2642"/>
            <a:lumOff val="-423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Fosters a sense of community and cooperation, where children support each other</a:t>
          </a:r>
          <a:endParaRPr lang="en-US" sz="1800" b="1" kern="1200" dirty="0"/>
        </a:p>
      </dsp:txBody>
      <dsp:txXfrm>
        <a:off x="2943563" y="572659"/>
        <a:ext cx="2672904" cy="1603742"/>
      </dsp:txXfrm>
    </dsp:sp>
    <dsp:sp modelId="{E90CF19C-660F-449E-86FD-43CCC84C4B55}">
      <dsp:nvSpPr>
        <dsp:cNvPr id="0" name=""/>
        <dsp:cNvSpPr/>
      </dsp:nvSpPr>
      <dsp:spPr>
        <a:xfrm>
          <a:off x="5883758" y="572659"/>
          <a:ext cx="2672904" cy="1603742"/>
        </a:xfrm>
        <a:prstGeom prst="rect">
          <a:avLst/>
        </a:prstGeom>
        <a:solidFill>
          <a:schemeClr val="accent2">
            <a:hueOff val="1841033"/>
            <a:satOff val="-5284"/>
            <a:lumOff val="-846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GB" sz="1600" b="1" kern="1200" dirty="0"/>
            <a:t>Provides opportunities to gain cultural capital through exploring the natural world, using tools, learning about plants and animals, and engaging in outdoor problem-solving</a:t>
          </a:r>
          <a:endParaRPr lang="en-US" sz="1600" b="1" kern="1200" dirty="0"/>
        </a:p>
      </dsp:txBody>
      <dsp:txXfrm>
        <a:off x="5883758" y="572659"/>
        <a:ext cx="2672904" cy="1603742"/>
      </dsp:txXfrm>
    </dsp:sp>
    <dsp:sp modelId="{7F802527-75DD-43E1-8913-A1710151FDE4}">
      <dsp:nvSpPr>
        <dsp:cNvPr id="0" name=""/>
        <dsp:cNvSpPr/>
      </dsp:nvSpPr>
      <dsp:spPr>
        <a:xfrm>
          <a:off x="8823952" y="572659"/>
          <a:ext cx="2672904" cy="1603742"/>
        </a:xfrm>
        <a:prstGeom prst="rect">
          <a:avLst/>
        </a:prstGeom>
        <a:solidFill>
          <a:schemeClr val="accent2">
            <a:hueOff val="2761549"/>
            <a:satOff val="-7926"/>
            <a:lumOff val="-1269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Aligns closely with the Early Learning Goals, supporting physical, cognitive, social, and emotional development</a:t>
          </a:r>
          <a:endParaRPr lang="en-US" sz="1800" b="1" kern="1200" dirty="0"/>
        </a:p>
      </dsp:txBody>
      <dsp:txXfrm>
        <a:off x="8823952" y="572659"/>
        <a:ext cx="2672904" cy="1603742"/>
      </dsp:txXfrm>
    </dsp:sp>
    <dsp:sp modelId="{8B3A4110-B0D1-41B6-95D8-9A3588AA2B7B}">
      <dsp:nvSpPr>
        <dsp:cNvPr id="0" name=""/>
        <dsp:cNvSpPr/>
      </dsp:nvSpPr>
      <dsp:spPr>
        <a:xfrm>
          <a:off x="3369" y="2443692"/>
          <a:ext cx="2672904" cy="1603742"/>
        </a:xfrm>
        <a:prstGeom prst="rect">
          <a:avLst/>
        </a:prstGeom>
        <a:solidFill>
          <a:schemeClr val="accent2">
            <a:hueOff val="3682065"/>
            <a:satOff val="-10567"/>
            <a:lumOff val="-1691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Contributes to overall development, laying the foundation for a lifelong learning journey</a:t>
          </a:r>
          <a:endParaRPr lang="en-US" sz="1800" b="1" kern="1200" dirty="0"/>
        </a:p>
      </dsp:txBody>
      <dsp:txXfrm>
        <a:off x="3369" y="2443692"/>
        <a:ext cx="2672904" cy="1603742"/>
      </dsp:txXfrm>
    </dsp:sp>
    <dsp:sp modelId="{DE55877A-3CF9-41CD-A301-D3AFA8622691}">
      <dsp:nvSpPr>
        <dsp:cNvPr id="0" name=""/>
        <dsp:cNvSpPr/>
      </dsp:nvSpPr>
      <dsp:spPr>
        <a:xfrm>
          <a:off x="2943563" y="2443692"/>
          <a:ext cx="2672904" cy="1603742"/>
        </a:xfrm>
        <a:prstGeom prst="rect">
          <a:avLst/>
        </a:prstGeom>
        <a:solidFill>
          <a:schemeClr val="accent2">
            <a:hueOff val="4602581"/>
            <a:satOff val="-13209"/>
            <a:lumOff val="-2114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Teaches practical life skills, promoting autonomy, confidence, and independence</a:t>
          </a:r>
          <a:endParaRPr lang="en-US" sz="1800" b="1" kern="1200" dirty="0"/>
        </a:p>
      </dsp:txBody>
      <dsp:txXfrm>
        <a:off x="2943563" y="2443692"/>
        <a:ext cx="2672904" cy="1603742"/>
      </dsp:txXfrm>
    </dsp:sp>
    <dsp:sp modelId="{E8E85D9F-F770-4495-9442-E6147DBDFB1A}">
      <dsp:nvSpPr>
        <dsp:cNvPr id="0" name=""/>
        <dsp:cNvSpPr/>
      </dsp:nvSpPr>
      <dsp:spPr>
        <a:xfrm>
          <a:off x="5883758" y="2443692"/>
          <a:ext cx="2672904" cy="1603742"/>
        </a:xfrm>
        <a:prstGeom prst="rect">
          <a:avLst/>
        </a:prstGeom>
        <a:solidFill>
          <a:schemeClr val="accent2">
            <a:hueOff val="5523098"/>
            <a:satOff val="-15851"/>
            <a:lumOff val="-2537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b="1" kern="1200" dirty="0"/>
            <a:t>Improves concentration, emotional regulation, resilience, communication, and collaboration</a:t>
          </a:r>
          <a:endParaRPr lang="en-US" sz="1800" b="1" kern="1200" dirty="0"/>
        </a:p>
      </dsp:txBody>
      <dsp:txXfrm>
        <a:off x="5883758" y="2443692"/>
        <a:ext cx="2672904" cy="1603742"/>
      </dsp:txXfrm>
    </dsp:sp>
    <dsp:sp modelId="{72197AA2-0D79-4EBF-B371-53C247E94607}">
      <dsp:nvSpPr>
        <dsp:cNvPr id="0" name=""/>
        <dsp:cNvSpPr/>
      </dsp:nvSpPr>
      <dsp:spPr>
        <a:xfrm>
          <a:off x="8823952" y="2443692"/>
          <a:ext cx="2672904" cy="1603742"/>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b="1" kern="1200"/>
            <a:t>Research link:</a:t>
          </a:r>
          <a:r>
            <a:rPr lang="en-GB" sz="1300" kern="1200"/>
            <a:t> Longitudinal and review studies report positive developmental outcomes from Forest School participation, including social, physical, cognitive, and emotional growth (Forest Research, 2016; Educational Psychology Review, 2023).</a:t>
          </a:r>
          <a:endParaRPr lang="en-US" sz="1300" kern="1200"/>
        </a:p>
      </dsp:txBody>
      <dsp:txXfrm>
        <a:off x="8823952" y="2443692"/>
        <a:ext cx="2672904" cy="160374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0A664-E5F4-1A39-1946-27B75088F109}"/>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1A0311E6-8040-608A-37DB-9F664AF6BD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042A8F0-3015-D0FF-89D3-035325E20178}"/>
              </a:ext>
            </a:extLst>
          </p:cNvPr>
          <p:cNvSpPr>
            <a:spLocks noGrp="1"/>
          </p:cNvSpPr>
          <p:nvPr>
            <p:ph type="dt" sz="half" idx="10"/>
          </p:nvPr>
        </p:nvSpPr>
        <p:spPr/>
        <p:txBody>
          <a:bodyPr/>
          <a:lstStyle/>
          <a:p>
            <a:fld id="{2611F078-312E-424B-98A0-5D17F2943B99}" type="datetimeFigureOut">
              <a:rPr lang="en-GB" smtClean="0"/>
              <a:t>18/02/2026</a:t>
            </a:fld>
            <a:endParaRPr lang="en-GB"/>
          </a:p>
        </p:txBody>
      </p:sp>
      <p:sp>
        <p:nvSpPr>
          <p:cNvPr id="5" name="Footer Placeholder 4">
            <a:extLst>
              <a:ext uri="{FF2B5EF4-FFF2-40B4-BE49-F238E27FC236}">
                <a16:creationId xmlns:a16="http://schemas.microsoft.com/office/drawing/2014/main" id="{25EA004A-519F-637F-64AF-C862787B60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86FA17A-37A2-5DD3-6B14-75765DFD5FD5}"/>
              </a:ext>
            </a:extLst>
          </p:cNvPr>
          <p:cNvSpPr>
            <a:spLocks noGrp="1"/>
          </p:cNvSpPr>
          <p:nvPr>
            <p:ph type="sldNum" sz="quarter" idx="12"/>
          </p:nvPr>
        </p:nvSpPr>
        <p:spPr/>
        <p:txBody>
          <a:bodyPr/>
          <a:lstStyle/>
          <a:p>
            <a:fld id="{9DA92759-177A-45A1-8CB5-915EB3779A44}" type="slidenum">
              <a:rPr lang="en-GB" smtClean="0"/>
              <a:t>‹#›</a:t>
            </a:fld>
            <a:endParaRPr lang="en-GB"/>
          </a:p>
        </p:txBody>
      </p:sp>
    </p:spTree>
    <p:extLst>
      <p:ext uri="{BB962C8B-B14F-4D97-AF65-F5344CB8AC3E}">
        <p14:creationId xmlns:p14="http://schemas.microsoft.com/office/powerpoint/2010/main" val="2142134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E30F8-1E0A-B1D0-F393-E6E69843141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DB3B377-F40F-5DEE-E036-4BB6000277F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4D94C43-EF3F-9CDD-F13B-12663DA649F2}"/>
              </a:ext>
            </a:extLst>
          </p:cNvPr>
          <p:cNvSpPr>
            <a:spLocks noGrp="1"/>
          </p:cNvSpPr>
          <p:nvPr>
            <p:ph type="dt" sz="half" idx="10"/>
          </p:nvPr>
        </p:nvSpPr>
        <p:spPr/>
        <p:txBody>
          <a:bodyPr/>
          <a:lstStyle/>
          <a:p>
            <a:fld id="{2611F078-312E-424B-98A0-5D17F2943B99}" type="datetimeFigureOut">
              <a:rPr lang="en-GB" smtClean="0"/>
              <a:t>18/02/2026</a:t>
            </a:fld>
            <a:endParaRPr lang="en-GB"/>
          </a:p>
        </p:txBody>
      </p:sp>
      <p:sp>
        <p:nvSpPr>
          <p:cNvPr id="5" name="Footer Placeholder 4">
            <a:extLst>
              <a:ext uri="{FF2B5EF4-FFF2-40B4-BE49-F238E27FC236}">
                <a16:creationId xmlns:a16="http://schemas.microsoft.com/office/drawing/2014/main" id="{7CB16209-FC5A-2EB4-F314-1DAFB3DE551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860F66-004D-1A07-55AE-DAB6B6992006}"/>
              </a:ext>
            </a:extLst>
          </p:cNvPr>
          <p:cNvSpPr>
            <a:spLocks noGrp="1"/>
          </p:cNvSpPr>
          <p:nvPr>
            <p:ph type="sldNum" sz="quarter" idx="12"/>
          </p:nvPr>
        </p:nvSpPr>
        <p:spPr/>
        <p:txBody>
          <a:bodyPr/>
          <a:lstStyle/>
          <a:p>
            <a:fld id="{9DA92759-177A-45A1-8CB5-915EB3779A44}" type="slidenum">
              <a:rPr lang="en-GB" smtClean="0"/>
              <a:t>‹#›</a:t>
            </a:fld>
            <a:endParaRPr lang="en-GB"/>
          </a:p>
        </p:txBody>
      </p:sp>
    </p:spTree>
    <p:extLst>
      <p:ext uri="{BB962C8B-B14F-4D97-AF65-F5344CB8AC3E}">
        <p14:creationId xmlns:p14="http://schemas.microsoft.com/office/powerpoint/2010/main" val="1349238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04F5A1-10E4-255C-3271-565ACF3E93D9}"/>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E98115A-6C91-C45D-4354-A4E4C49C4AB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C9F617DD-F6C5-CB1E-6795-1BBB126F3E5F}"/>
              </a:ext>
            </a:extLst>
          </p:cNvPr>
          <p:cNvSpPr>
            <a:spLocks noGrp="1"/>
          </p:cNvSpPr>
          <p:nvPr>
            <p:ph type="dt" sz="half" idx="10"/>
          </p:nvPr>
        </p:nvSpPr>
        <p:spPr/>
        <p:txBody>
          <a:bodyPr/>
          <a:lstStyle/>
          <a:p>
            <a:fld id="{2611F078-312E-424B-98A0-5D17F2943B99}" type="datetimeFigureOut">
              <a:rPr lang="en-GB" smtClean="0"/>
              <a:t>18/02/2026</a:t>
            </a:fld>
            <a:endParaRPr lang="en-GB"/>
          </a:p>
        </p:txBody>
      </p:sp>
      <p:sp>
        <p:nvSpPr>
          <p:cNvPr id="5" name="Footer Placeholder 4">
            <a:extLst>
              <a:ext uri="{FF2B5EF4-FFF2-40B4-BE49-F238E27FC236}">
                <a16:creationId xmlns:a16="http://schemas.microsoft.com/office/drawing/2014/main" id="{8DA1E539-25A6-65CE-2E30-5E24F383E5F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B5FC57-3086-E64E-E1C7-8612958983BD}"/>
              </a:ext>
            </a:extLst>
          </p:cNvPr>
          <p:cNvSpPr>
            <a:spLocks noGrp="1"/>
          </p:cNvSpPr>
          <p:nvPr>
            <p:ph type="sldNum" sz="quarter" idx="12"/>
          </p:nvPr>
        </p:nvSpPr>
        <p:spPr/>
        <p:txBody>
          <a:bodyPr/>
          <a:lstStyle/>
          <a:p>
            <a:fld id="{9DA92759-177A-45A1-8CB5-915EB3779A44}" type="slidenum">
              <a:rPr lang="en-GB" smtClean="0"/>
              <a:t>‹#›</a:t>
            </a:fld>
            <a:endParaRPr lang="en-GB"/>
          </a:p>
        </p:txBody>
      </p:sp>
    </p:spTree>
    <p:extLst>
      <p:ext uri="{BB962C8B-B14F-4D97-AF65-F5344CB8AC3E}">
        <p14:creationId xmlns:p14="http://schemas.microsoft.com/office/powerpoint/2010/main" val="262258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065E0-64FE-B503-DA3B-9C72CBC283F1}"/>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36D48D6-FC58-3874-E9E4-062600350C0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85C8D96-1E4A-FC05-1363-CBCFE9213018}"/>
              </a:ext>
            </a:extLst>
          </p:cNvPr>
          <p:cNvSpPr>
            <a:spLocks noGrp="1"/>
          </p:cNvSpPr>
          <p:nvPr>
            <p:ph type="dt" sz="half" idx="10"/>
          </p:nvPr>
        </p:nvSpPr>
        <p:spPr/>
        <p:txBody>
          <a:bodyPr/>
          <a:lstStyle/>
          <a:p>
            <a:fld id="{2611F078-312E-424B-98A0-5D17F2943B99}" type="datetimeFigureOut">
              <a:rPr lang="en-GB" smtClean="0"/>
              <a:t>18/02/2026</a:t>
            </a:fld>
            <a:endParaRPr lang="en-GB"/>
          </a:p>
        </p:txBody>
      </p:sp>
      <p:sp>
        <p:nvSpPr>
          <p:cNvPr id="5" name="Footer Placeholder 4">
            <a:extLst>
              <a:ext uri="{FF2B5EF4-FFF2-40B4-BE49-F238E27FC236}">
                <a16:creationId xmlns:a16="http://schemas.microsoft.com/office/drawing/2014/main" id="{DA8AFC5B-3B58-9D21-FEC4-6DB25C6D178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0607B4-D7A8-5326-6440-3BA9DB642117}"/>
              </a:ext>
            </a:extLst>
          </p:cNvPr>
          <p:cNvSpPr>
            <a:spLocks noGrp="1"/>
          </p:cNvSpPr>
          <p:nvPr>
            <p:ph type="sldNum" sz="quarter" idx="12"/>
          </p:nvPr>
        </p:nvSpPr>
        <p:spPr/>
        <p:txBody>
          <a:bodyPr/>
          <a:lstStyle/>
          <a:p>
            <a:fld id="{9DA92759-177A-45A1-8CB5-915EB3779A44}" type="slidenum">
              <a:rPr lang="en-GB" smtClean="0"/>
              <a:t>‹#›</a:t>
            </a:fld>
            <a:endParaRPr lang="en-GB"/>
          </a:p>
        </p:txBody>
      </p:sp>
    </p:spTree>
    <p:extLst>
      <p:ext uri="{BB962C8B-B14F-4D97-AF65-F5344CB8AC3E}">
        <p14:creationId xmlns:p14="http://schemas.microsoft.com/office/powerpoint/2010/main" val="1892943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DDEE-6220-EABF-BA8B-4BC53BC4B7B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95488C4E-B035-CAD6-D565-3F1C8BC67D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1B9311D-D3B1-6A36-AF0B-2310CE003038}"/>
              </a:ext>
            </a:extLst>
          </p:cNvPr>
          <p:cNvSpPr>
            <a:spLocks noGrp="1"/>
          </p:cNvSpPr>
          <p:nvPr>
            <p:ph type="dt" sz="half" idx="10"/>
          </p:nvPr>
        </p:nvSpPr>
        <p:spPr/>
        <p:txBody>
          <a:bodyPr/>
          <a:lstStyle/>
          <a:p>
            <a:fld id="{2611F078-312E-424B-98A0-5D17F2943B99}" type="datetimeFigureOut">
              <a:rPr lang="en-GB" smtClean="0"/>
              <a:t>18/02/2026</a:t>
            </a:fld>
            <a:endParaRPr lang="en-GB"/>
          </a:p>
        </p:txBody>
      </p:sp>
      <p:sp>
        <p:nvSpPr>
          <p:cNvPr id="5" name="Footer Placeholder 4">
            <a:extLst>
              <a:ext uri="{FF2B5EF4-FFF2-40B4-BE49-F238E27FC236}">
                <a16:creationId xmlns:a16="http://schemas.microsoft.com/office/drawing/2014/main" id="{35487EC6-630A-315A-2709-AF24393771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6A0094C-A7DE-FAD1-4193-258860832599}"/>
              </a:ext>
            </a:extLst>
          </p:cNvPr>
          <p:cNvSpPr>
            <a:spLocks noGrp="1"/>
          </p:cNvSpPr>
          <p:nvPr>
            <p:ph type="sldNum" sz="quarter" idx="12"/>
          </p:nvPr>
        </p:nvSpPr>
        <p:spPr/>
        <p:txBody>
          <a:bodyPr/>
          <a:lstStyle/>
          <a:p>
            <a:fld id="{9DA92759-177A-45A1-8CB5-915EB3779A44}" type="slidenum">
              <a:rPr lang="en-GB" smtClean="0"/>
              <a:t>‹#›</a:t>
            </a:fld>
            <a:endParaRPr lang="en-GB"/>
          </a:p>
        </p:txBody>
      </p:sp>
    </p:spTree>
    <p:extLst>
      <p:ext uri="{BB962C8B-B14F-4D97-AF65-F5344CB8AC3E}">
        <p14:creationId xmlns:p14="http://schemas.microsoft.com/office/powerpoint/2010/main" val="3946982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04632-D9EB-D037-1396-14AADB182EC7}"/>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643565E-01EF-BE60-78FD-B9862FA824B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8B808FE9-61F7-3D46-AC13-AFEAE9CBD67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90E44B47-5A57-E478-BB00-F6722F5044D4}"/>
              </a:ext>
            </a:extLst>
          </p:cNvPr>
          <p:cNvSpPr>
            <a:spLocks noGrp="1"/>
          </p:cNvSpPr>
          <p:nvPr>
            <p:ph type="dt" sz="half" idx="10"/>
          </p:nvPr>
        </p:nvSpPr>
        <p:spPr/>
        <p:txBody>
          <a:bodyPr/>
          <a:lstStyle/>
          <a:p>
            <a:fld id="{2611F078-312E-424B-98A0-5D17F2943B99}" type="datetimeFigureOut">
              <a:rPr lang="en-GB" smtClean="0"/>
              <a:t>18/02/2026</a:t>
            </a:fld>
            <a:endParaRPr lang="en-GB"/>
          </a:p>
        </p:txBody>
      </p:sp>
      <p:sp>
        <p:nvSpPr>
          <p:cNvPr id="6" name="Footer Placeholder 5">
            <a:extLst>
              <a:ext uri="{FF2B5EF4-FFF2-40B4-BE49-F238E27FC236}">
                <a16:creationId xmlns:a16="http://schemas.microsoft.com/office/drawing/2014/main" id="{A3C54137-8302-39A6-13D6-6548ADDA92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0E0631B-2DB9-7098-33B0-6D3E0B7FB1D2}"/>
              </a:ext>
            </a:extLst>
          </p:cNvPr>
          <p:cNvSpPr>
            <a:spLocks noGrp="1"/>
          </p:cNvSpPr>
          <p:nvPr>
            <p:ph type="sldNum" sz="quarter" idx="12"/>
          </p:nvPr>
        </p:nvSpPr>
        <p:spPr/>
        <p:txBody>
          <a:bodyPr/>
          <a:lstStyle/>
          <a:p>
            <a:fld id="{9DA92759-177A-45A1-8CB5-915EB3779A44}" type="slidenum">
              <a:rPr lang="en-GB" smtClean="0"/>
              <a:t>‹#›</a:t>
            </a:fld>
            <a:endParaRPr lang="en-GB"/>
          </a:p>
        </p:txBody>
      </p:sp>
    </p:spTree>
    <p:extLst>
      <p:ext uri="{BB962C8B-B14F-4D97-AF65-F5344CB8AC3E}">
        <p14:creationId xmlns:p14="http://schemas.microsoft.com/office/powerpoint/2010/main" val="178624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ECD2B-28EC-1059-2201-03974AFEAE65}"/>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8492F61-8638-CD84-A592-8AE4E9D271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6603FD7-F185-EF32-078E-C57710F1D66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9526C77-9A12-9244-A930-241798AC2F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DC3D133-14ED-CB4A-BF7B-A7F652B44D0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8DE44D6-B7B4-4421-1FA6-AE8F854ADDC2}"/>
              </a:ext>
            </a:extLst>
          </p:cNvPr>
          <p:cNvSpPr>
            <a:spLocks noGrp="1"/>
          </p:cNvSpPr>
          <p:nvPr>
            <p:ph type="dt" sz="half" idx="10"/>
          </p:nvPr>
        </p:nvSpPr>
        <p:spPr/>
        <p:txBody>
          <a:bodyPr/>
          <a:lstStyle/>
          <a:p>
            <a:fld id="{2611F078-312E-424B-98A0-5D17F2943B99}" type="datetimeFigureOut">
              <a:rPr lang="en-GB" smtClean="0"/>
              <a:t>18/02/2026</a:t>
            </a:fld>
            <a:endParaRPr lang="en-GB"/>
          </a:p>
        </p:txBody>
      </p:sp>
      <p:sp>
        <p:nvSpPr>
          <p:cNvPr id="8" name="Footer Placeholder 7">
            <a:extLst>
              <a:ext uri="{FF2B5EF4-FFF2-40B4-BE49-F238E27FC236}">
                <a16:creationId xmlns:a16="http://schemas.microsoft.com/office/drawing/2014/main" id="{C31982FD-5926-2732-5BC0-6CDD9E874F2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CFA9600-8EAA-ED22-5D39-D0AB8A2DE765}"/>
              </a:ext>
            </a:extLst>
          </p:cNvPr>
          <p:cNvSpPr>
            <a:spLocks noGrp="1"/>
          </p:cNvSpPr>
          <p:nvPr>
            <p:ph type="sldNum" sz="quarter" idx="12"/>
          </p:nvPr>
        </p:nvSpPr>
        <p:spPr/>
        <p:txBody>
          <a:bodyPr/>
          <a:lstStyle/>
          <a:p>
            <a:fld id="{9DA92759-177A-45A1-8CB5-915EB3779A44}" type="slidenum">
              <a:rPr lang="en-GB" smtClean="0"/>
              <a:t>‹#›</a:t>
            </a:fld>
            <a:endParaRPr lang="en-GB"/>
          </a:p>
        </p:txBody>
      </p:sp>
    </p:spTree>
    <p:extLst>
      <p:ext uri="{BB962C8B-B14F-4D97-AF65-F5344CB8AC3E}">
        <p14:creationId xmlns:p14="http://schemas.microsoft.com/office/powerpoint/2010/main" val="16751212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BA6A2F-0910-0165-93A4-B157A2399C5D}"/>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A10F6E9-5D04-D913-E89A-42DE1F826F28}"/>
              </a:ext>
            </a:extLst>
          </p:cNvPr>
          <p:cNvSpPr>
            <a:spLocks noGrp="1"/>
          </p:cNvSpPr>
          <p:nvPr>
            <p:ph type="dt" sz="half" idx="10"/>
          </p:nvPr>
        </p:nvSpPr>
        <p:spPr/>
        <p:txBody>
          <a:bodyPr/>
          <a:lstStyle/>
          <a:p>
            <a:fld id="{2611F078-312E-424B-98A0-5D17F2943B99}" type="datetimeFigureOut">
              <a:rPr lang="en-GB" smtClean="0"/>
              <a:t>18/02/2026</a:t>
            </a:fld>
            <a:endParaRPr lang="en-GB"/>
          </a:p>
        </p:txBody>
      </p:sp>
      <p:sp>
        <p:nvSpPr>
          <p:cNvPr id="4" name="Footer Placeholder 3">
            <a:extLst>
              <a:ext uri="{FF2B5EF4-FFF2-40B4-BE49-F238E27FC236}">
                <a16:creationId xmlns:a16="http://schemas.microsoft.com/office/drawing/2014/main" id="{5D7D6BC1-B294-E9C8-A4A7-F63114D32AE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8F92050-AF52-D49E-4521-5B644E141AC1}"/>
              </a:ext>
            </a:extLst>
          </p:cNvPr>
          <p:cNvSpPr>
            <a:spLocks noGrp="1"/>
          </p:cNvSpPr>
          <p:nvPr>
            <p:ph type="sldNum" sz="quarter" idx="12"/>
          </p:nvPr>
        </p:nvSpPr>
        <p:spPr/>
        <p:txBody>
          <a:bodyPr/>
          <a:lstStyle/>
          <a:p>
            <a:fld id="{9DA92759-177A-45A1-8CB5-915EB3779A44}" type="slidenum">
              <a:rPr lang="en-GB" smtClean="0"/>
              <a:t>‹#›</a:t>
            </a:fld>
            <a:endParaRPr lang="en-GB"/>
          </a:p>
        </p:txBody>
      </p:sp>
    </p:spTree>
    <p:extLst>
      <p:ext uri="{BB962C8B-B14F-4D97-AF65-F5344CB8AC3E}">
        <p14:creationId xmlns:p14="http://schemas.microsoft.com/office/powerpoint/2010/main" val="4003602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4D339C1-1454-89C3-802C-92B60EBEDC02}"/>
              </a:ext>
            </a:extLst>
          </p:cNvPr>
          <p:cNvSpPr>
            <a:spLocks noGrp="1"/>
          </p:cNvSpPr>
          <p:nvPr>
            <p:ph type="dt" sz="half" idx="10"/>
          </p:nvPr>
        </p:nvSpPr>
        <p:spPr/>
        <p:txBody>
          <a:bodyPr/>
          <a:lstStyle/>
          <a:p>
            <a:fld id="{2611F078-312E-424B-98A0-5D17F2943B99}" type="datetimeFigureOut">
              <a:rPr lang="en-GB" smtClean="0"/>
              <a:t>18/02/2026</a:t>
            </a:fld>
            <a:endParaRPr lang="en-GB"/>
          </a:p>
        </p:txBody>
      </p:sp>
      <p:sp>
        <p:nvSpPr>
          <p:cNvPr id="3" name="Footer Placeholder 2">
            <a:extLst>
              <a:ext uri="{FF2B5EF4-FFF2-40B4-BE49-F238E27FC236}">
                <a16:creationId xmlns:a16="http://schemas.microsoft.com/office/drawing/2014/main" id="{0B1C8D9D-537E-A924-C723-57AE04C440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D15281-D285-F61E-93B4-8AEDA9C87F12}"/>
              </a:ext>
            </a:extLst>
          </p:cNvPr>
          <p:cNvSpPr>
            <a:spLocks noGrp="1"/>
          </p:cNvSpPr>
          <p:nvPr>
            <p:ph type="sldNum" sz="quarter" idx="12"/>
          </p:nvPr>
        </p:nvSpPr>
        <p:spPr/>
        <p:txBody>
          <a:bodyPr/>
          <a:lstStyle/>
          <a:p>
            <a:fld id="{9DA92759-177A-45A1-8CB5-915EB3779A44}" type="slidenum">
              <a:rPr lang="en-GB" smtClean="0"/>
              <a:t>‹#›</a:t>
            </a:fld>
            <a:endParaRPr lang="en-GB"/>
          </a:p>
        </p:txBody>
      </p:sp>
    </p:spTree>
    <p:extLst>
      <p:ext uri="{BB962C8B-B14F-4D97-AF65-F5344CB8AC3E}">
        <p14:creationId xmlns:p14="http://schemas.microsoft.com/office/powerpoint/2010/main" val="3503818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54958-C739-0196-D4AB-A902565AD09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93783BEE-BEDD-ADA8-98D1-2795885663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792868D-EC56-1F96-47A9-D98C749702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EA3AF97-FF35-6F38-F034-E6C835EF5A40}"/>
              </a:ext>
            </a:extLst>
          </p:cNvPr>
          <p:cNvSpPr>
            <a:spLocks noGrp="1"/>
          </p:cNvSpPr>
          <p:nvPr>
            <p:ph type="dt" sz="half" idx="10"/>
          </p:nvPr>
        </p:nvSpPr>
        <p:spPr/>
        <p:txBody>
          <a:bodyPr/>
          <a:lstStyle/>
          <a:p>
            <a:fld id="{2611F078-312E-424B-98A0-5D17F2943B99}" type="datetimeFigureOut">
              <a:rPr lang="en-GB" smtClean="0"/>
              <a:t>18/02/2026</a:t>
            </a:fld>
            <a:endParaRPr lang="en-GB"/>
          </a:p>
        </p:txBody>
      </p:sp>
      <p:sp>
        <p:nvSpPr>
          <p:cNvPr id="6" name="Footer Placeholder 5">
            <a:extLst>
              <a:ext uri="{FF2B5EF4-FFF2-40B4-BE49-F238E27FC236}">
                <a16:creationId xmlns:a16="http://schemas.microsoft.com/office/drawing/2014/main" id="{20297E01-889B-AF02-8F91-EAEC20EACA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4F8DD67-3EB9-82CF-79AB-2E883E02CDFB}"/>
              </a:ext>
            </a:extLst>
          </p:cNvPr>
          <p:cNvSpPr>
            <a:spLocks noGrp="1"/>
          </p:cNvSpPr>
          <p:nvPr>
            <p:ph type="sldNum" sz="quarter" idx="12"/>
          </p:nvPr>
        </p:nvSpPr>
        <p:spPr/>
        <p:txBody>
          <a:bodyPr/>
          <a:lstStyle/>
          <a:p>
            <a:fld id="{9DA92759-177A-45A1-8CB5-915EB3779A44}" type="slidenum">
              <a:rPr lang="en-GB" smtClean="0"/>
              <a:t>‹#›</a:t>
            </a:fld>
            <a:endParaRPr lang="en-GB"/>
          </a:p>
        </p:txBody>
      </p:sp>
    </p:spTree>
    <p:extLst>
      <p:ext uri="{BB962C8B-B14F-4D97-AF65-F5344CB8AC3E}">
        <p14:creationId xmlns:p14="http://schemas.microsoft.com/office/powerpoint/2010/main" val="270386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4E30D-F114-4951-54A5-C43AD58A9267}"/>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BCB5E6CB-6616-97BF-3D67-7DC1FBDAD9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C26C6F-FE01-F90F-BBAC-1B6588947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0DFED69-61F7-735C-25DF-F2855F455A92}"/>
              </a:ext>
            </a:extLst>
          </p:cNvPr>
          <p:cNvSpPr>
            <a:spLocks noGrp="1"/>
          </p:cNvSpPr>
          <p:nvPr>
            <p:ph type="dt" sz="half" idx="10"/>
          </p:nvPr>
        </p:nvSpPr>
        <p:spPr/>
        <p:txBody>
          <a:bodyPr/>
          <a:lstStyle/>
          <a:p>
            <a:fld id="{2611F078-312E-424B-98A0-5D17F2943B99}" type="datetimeFigureOut">
              <a:rPr lang="en-GB" smtClean="0"/>
              <a:t>18/02/2026</a:t>
            </a:fld>
            <a:endParaRPr lang="en-GB"/>
          </a:p>
        </p:txBody>
      </p:sp>
      <p:sp>
        <p:nvSpPr>
          <p:cNvPr id="6" name="Footer Placeholder 5">
            <a:extLst>
              <a:ext uri="{FF2B5EF4-FFF2-40B4-BE49-F238E27FC236}">
                <a16:creationId xmlns:a16="http://schemas.microsoft.com/office/drawing/2014/main" id="{871D5905-CC7C-3923-9B2D-5D74621F65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E6A13B3-4C52-3FFD-56CE-A57625CAD14A}"/>
              </a:ext>
            </a:extLst>
          </p:cNvPr>
          <p:cNvSpPr>
            <a:spLocks noGrp="1"/>
          </p:cNvSpPr>
          <p:nvPr>
            <p:ph type="sldNum" sz="quarter" idx="12"/>
          </p:nvPr>
        </p:nvSpPr>
        <p:spPr/>
        <p:txBody>
          <a:bodyPr/>
          <a:lstStyle/>
          <a:p>
            <a:fld id="{9DA92759-177A-45A1-8CB5-915EB3779A44}" type="slidenum">
              <a:rPr lang="en-GB" smtClean="0"/>
              <a:t>‹#›</a:t>
            </a:fld>
            <a:endParaRPr lang="en-GB"/>
          </a:p>
        </p:txBody>
      </p:sp>
    </p:spTree>
    <p:extLst>
      <p:ext uri="{BB962C8B-B14F-4D97-AF65-F5344CB8AC3E}">
        <p14:creationId xmlns:p14="http://schemas.microsoft.com/office/powerpoint/2010/main" val="109566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2ACE323-55D5-D63A-D8C1-9398F5367A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74D8390-3994-CFB8-66DB-40DDAA22D3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69C1C22-83EE-5C24-BA0E-02A7B47A65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11F078-312E-424B-98A0-5D17F2943B99}" type="datetimeFigureOut">
              <a:rPr lang="en-GB" smtClean="0"/>
              <a:t>18/02/2026</a:t>
            </a:fld>
            <a:endParaRPr lang="en-GB"/>
          </a:p>
        </p:txBody>
      </p:sp>
      <p:sp>
        <p:nvSpPr>
          <p:cNvPr id="5" name="Footer Placeholder 4">
            <a:extLst>
              <a:ext uri="{FF2B5EF4-FFF2-40B4-BE49-F238E27FC236}">
                <a16:creationId xmlns:a16="http://schemas.microsoft.com/office/drawing/2014/main" id="{8F8D55E3-F4D5-3EE4-BD26-E0AE33B87C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4EA07D65-3CA2-180A-EA6E-A0B20F4977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A92759-177A-45A1-8CB5-915EB3779A44}" type="slidenum">
              <a:rPr lang="en-GB" smtClean="0"/>
              <a:t>‹#›</a:t>
            </a:fld>
            <a:endParaRPr lang="en-GB"/>
          </a:p>
        </p:txBody>
      </p:sp>
    </p:spTree>
    <p:extLst>
      <p:ext uri="{BB962C8B-B14F-4D97-AF65-F5344CB8AC3E}">
        <p14:creationId xmlns:p14="http://schemas.microsoft.com/office/powerpoint/2010/main" val="1700144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4" name="Rectangle 1043">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7D1BE0-9B62-FFD1-2907-324D6D7EC2C0}"/>
              </a:ext>
            </a:extLst>
          </p:cNvPr>
          <p:cNvSpPr>
            <a:spLocks noGrp="1"/>
          </p:cNvSpPr>
          <p:nvPr>
            <p:ph type="ctrTitle"/>
          </p:nvPr>
        </p:nvSpPr>
        <p:spPr>
          <a:xfrm>
            <a:off x="510254" y="1340154"/>
            <a:ext cx="5452532" cy="3768876"/>
          </a:xfrm>
        </p:spPr>
        <p:txBody>
          <a:bodyPr>
            <a:normAutofit fontScale="90000"/>
          </a:bodyPr>
          <a:lstStyle/>
          <a:p>
            <a:r>
              <a:rPr lang="en-GB" b="1" dirty="0"/>
              <a:t>Bipedal Bodies, Learning Minds</a:t>
            </a:r>
            <a:r>
              <a:rPr lang="en-GB" dirty="0"/>
              <a:t>: Why Children Learn Best in Nature</a:t>
            </a:r>
          </a:p>
        </p:txBody>
      </p:sp>
      <p:pic>
        <p:nvPicPr>
          <p:cNvPr id="3" name="Picture 2" descr="How Forest School Prioritizes Nature and the Power of Play">
            <a:extLst>
              <a:ext uri="{FF2B5EF4-FFF2-40B4-BE49-F238E27FC236}">
                <a16:creationId xmlns:a16="http://schemas.microsoft.com/office/drawing/2014/main" id="{66B2DA66-039E-810E-AFB2-76B0DBAF33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575" r="26388" b="-1"/>
          <a:stretch>
            <a:fillRect/>
          </a:stretch>
        </p:blipFill>
        <p:spPr bwMode="auto">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90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39" name="Rectangle 9238">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E201629-F364-0610-0814-B17E7CF36291}"/>
              </a:ext>
            </a:extLst>
          </p:cNvPr>
          <p:cNvSpPr>
            <a:spLocks noGrp="1"/>
          </p:cNvSpPr>
          <p:nvPr>
            <p:ph type="title"/>
          </p:nvPr>
        </p:nvSpPr>
        <p:spPr>
          <a:xfrm>
            <a:off x="5329343" y="-86618"/>
            <a:ext cx="6725211" cy="1095425"/>
          </a:xfrm>
        </p:spPr>
        <p:txBody>
          <a:bodyPr anchor="b">
            <a:normAutofit/>
          </a:bodyPr>
          <a:lstStyle/>
          <a:p>
            <a:r>
              <a:rPr lang="en-GB" sz="3600" b="1" dirty="0"/>
              <a:t>Implications for Teaching Practice</a:t>
            </a:r>
          </a:p>
        </p:txBody>
      </p:sp>
      <p:sp>
        <p:nvSpPr>
          <p:cNvPr id="9241" name="Oval 9240">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2965"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Unlocking the Adventure: Essential Forest School Activities for ...">
            <a:extLst>
              <a:ext uri="{FF2B5EF4-FFF2-40B4-BE49-F238E27FC236}">
                <a16:creationId xmlns:a16="http://schemas.microsoft.com/office/drawing/2014/main" id="{8FC1CBA4-AD2C-38A5-E8E9-E1C86BFA8C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3" b="-3"/>
          <a:stretch>
            <a:fillRect/>
          </a:stretch>
        </p:blipFill>
        <p:spPr bwMode="auto">
          <a:xfrm>
            <a:off x="505418" y="554151"/>
            <a:ext cx="5742189" cy="5742189"/>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a:noFill/>
          <a:extLst>
            <a:ext uri="{909E8E84-426E-40DD-AFC4-6F175D3DCCD1}">
              <a14:hiddenFill xmlns:a14="http://schemas.microsoft.com/office/drawing/2010/main">
                <a:solidFill>
                  <a:srgbClr val="FFFFFF"/>
                </a:solidFill>
              </a14:hiddenFill>
            </a:ext>
          </a:extLst>
        </p:spPr>
      </p:pic>
      <p:sp>
        <p:nvSpPr>
          <p:cNvPr id="9243" name="!!plus graphic">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956" y="703679"/>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1"/>
          </a:solidFill>
          <a:ln w="776" cap="flat">
            <a:noFill/>
            <a:prstDash val="solid"/>
            <a:miter/>
          </a:ln>
        </p:spPr>
        <p:txBody>
          <a:bodyPr rtlCol="0" anchor="ctr"/>
          <a:lstStyle/>
          <a:p>
            <a:endParaRPr lang="en-US"/>
          </a:p>
        </p:txBody>
      </p:sp>
      <p:sp>
        <p:nvSpPr>
          <p:cNvPr id="9245" name="!!circle graphic">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753" y="1562696"/>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C907E6CB-A364-4018-4FFA-71623D155875}"/>
              </a:ext>
            </a:extLst>
          </p:cNvPr>
          <p:cNvSpPr>
            <a:spLocks noGrp="1"/>
          </p:cNvSpPr>
          <p:nvPr>
            <p:ph idx="1"/>
          </p:nvPr>
        </p:nvSpPr>
        <p:spPr>
          <a:xfrm>
            <a:off x="6657715" y="1008807"/>
            <a:ext cx="4928447" cy="5551650"/>
          </a:xfrm>
        </p:spPr>
        <p:txBody>
          <a:bodyPr anchor="t">
            <a:noAutofit/>
          </a:bodyPr>
          <a:lstStyle/>
          <a:p>
            <a:pPr marL="0" indent="0">
              <a:buNone/>
            </a:pPr>
            <a:r>
              <a:rPr lang="en-GB" sz="1200" dirty="0">
                <a:solidFill>
                  <a:schemeClr val="tx1">
                    <a:alpha val="80000"/>
                  </a:schemeClr>
                </a:solidFill>
              </a:rPr>
              <a:t>For </a:t>
            </a:r>
            <a:r>
              <a:rPr lang="en-GB" sz="1400" dirty="0">
                <a:solidFill>
                  <a:schemeClr val="tx1">
                    <a:alpha val="80000"/>
                  </a:schemeClr>
                </a:solidFill>
              </a:rPr>
              <a:t>effective, developmentally appropriate practice, educators should:</a:t>
            </a:r>
          </a:p>
          <a:p>
            <a:r>
              <a:rPr lang="en-GB" sz="1400" dirty="0">
                <a:solidFill>
                  <a:schemeClr val="tx1">
                    <a:alpha val="80000"/>
                  </a:schemeClr>
                </a:solidFill>
              </a:rPr>
              <a:t>View movement as essential, not disruptive</a:t>
            </a:r>
          </a:p>
          <a:p>
            <a:r>
              <a:rPr lang="en-GB" sz="1400" dirty="0">
                <a:solidFill>
                  <a:schemeClr val="tx1">
                    <a:alpha val="80000"/>
                  </a:schemeClr>
                </a:solidFill>
              </a:rPr>
              <a:t>Provide regular, meaningful outdoor learning opportunities, optimally in natural environments</a:t>
            </a:r>
          </a:p>
          <a:p>
            <a:r>
              <a:rPr lang="en-GB" sz="1400" dirty="0">
                <a:solidFill>
                  <a:schemeClr val="tx1">
                    <a:alpha val="80000"/>
                  </a:schemeClr>
                </a:solidFill>
              </a:rPr>
              <a:t>Offer opportunities for children who are emotionally or behaviourally unregulated to take short walks or reflective time outdoors, including talking through their thoughts, which can support self-regulation and reduce reactive emotional responses.</a:t>
            </a:r>
            <a:r>
              <a:rPr lang="en-GB" sz="1400" b="1" dirty="0">
                <a:solidFill>
                  <a:schemeClr val="tx1">
                    <a:alpha val="80000"/>
                  </a:schemeClr>
                </a:solidFill>
              </a:rPr>
              <a:t> :</a:t>
            </a:r>
            <a:r>
              <a:rPr lang="en-GB" sz="1400" dirty="0">
                <a:solidFill>
                  <a:schemeClr val="tx1">
                    <a:alpha val="80000"/>
                  </a:schemeClr>
                </a:solidFill>
              </a:rPr>
              <a:t> A child who is feeling overwhelmed during Forest School may be invited to take a short walk along a woodland path, observing nature and talking quietly through their thoughts, either aloud or to themselves, before rejoining group activities. This approach helps them regulate emotions and return ready to engage in learning.</a:t>
            </a:r>
          </a:p>
          <a:p>
            <a:r>
              <a:rPr lang="en-GB" sz="1400" dirty="0">
                <a:solidFill>
                  <a:schemeClr val="tx1">
                    <a:alpha val="80000"/>
                  </a:schemeClr>
                </a:solidFill>
              </a:rPr>
              <a:t>Trust children to manage appropriate risk</a:t>
            </a:r>
          </a:p>
          <a:p>
            <a:r>
              <a:rPr lang="en-GB" sz="1400" dirty="0">
                <a:solidFill>
                  <a:schemeClr val="tx1">
                    <a:alpha val="80000"/>
                  </a:schemeClr>
                </a:solidFill>
              </a:rPr>
              <a:t>Plan learning experiences that engage the whole body and support cognitive, social, and emotional development</a:t>
            </a:r>
          </a:p>
          <a:p>
            <a:r>
              <a:rPr lang="en-GB" sz="1400" b="1" dirty="0">
                <a:solidFill>
                  <a:schemeClr val="tx1">
                    <a:alpha val="80000"/>
                  </a:schemeClr>
                </a:solidFill>
              </a:rPr>
              <a:t>Research link:</a:t>
            </a:r>
            <a:r>
              <a:rPr lang="en-GB" sz="1400" dirty="0">
                <a:solidFill>
                  <a:schemeClr val="tx1">
                    <a:alpha val="80000"/>
                  </a:schemeClr>
                </a:solidFill>
              </a:rPr>
              <a:t> Outdoor learning aligns with effective early childhood pedagogy and EYFS principles and supports self-regulation and emotional control through movement and reflective time in nature (DfE; Waite, 2017; Coe et al., 2019).</a:t>
            </a:r>
          </a:p>
        </p:txBody>
      </p:sp>
      <p:sp>
        <p:nvSpPr>
          <p:cNvPr id="9247" name="!!dot graphic">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54149" y="5775082"/>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1"/>
          </a:solidFill>
          <a:ln w="516" cap="flat">
            <a:noFill/>
            <a:prstDash val="solid"/>
            <a:miter/>
          </a:ln>
        </p:spPr>
        <p:txBody>
          <a:bodyPr rtlCol="0" anchor="ctr"/>
          <a:lstStyle/>
          <a:p>
            <a:endParaRPr lang="en-US"/>
          </a:p>
        </p:txBody>
      </p:sp>
      <p:cxnSp>
        <p:nvCxnSpPr>
          <p:cNvPr id="9249" name="!!Straight Connector">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9382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DA1F5-10CA-290F-A251-2C9FF165428F}"/>
              </a:ext>
            </a:extLst>
          </p:cNvPr>
          <p:cNvSpPr>
            <a:spLocks noGrp="1"/>
          </p:cNvSpPr>
          <p:nvPr>
            <p:ph type="title"/>
          </p:nvPr>
        </p:nvSpPr>
        <p:spPr>
          <a:xfrm>
            <a:off x="0" y="3887760"/>
            <a:ext cx="3290887" cy="2452687"/>
          </a:xfrm>
        </p:spPr>
        <p:txBody>
          <a:bodyPr anchor="ctr">
            <a:normAutofit/>
          </a:bodyPr>
          <a:lstStyle/>
          <a:p>
            <a:r>
              <a:rPr lang="en-GB" sz="3600" dirty="0"/>
              <a:t>Reflection Questions</a:t>
            </a:r>
          </a:p>
        </p:txBody>
      </p:sp>
      <p:pic>
        <p:nvPicPr>
          <p:cNvPr id="10242" name="Picture 2">
            <a:extLst>
              <a:ext uri="{FF2B5EF4-FFF2-40B4-BE49-F238E27FC236}">
                <a16:creationId xmlns:a16="http://schemas.microsoft.com/office/drawing/2014/main" id="{A6553790-231E-1D90-62C6-4C1CD4976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3066" b="36355"/>
          <a:stretch>
            <a:fillRect/>
          </a:stretch>
        </p:blipFill>
        <p:spPr bwMode="auto">
          <a:xfrm>
            <a:off x="20" y="42246"/>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1BA1CAFB-0509-84E9-D4AF-F8D5919B3436}"/>
              </a:ext>
            </a:extLst>
          </p:cNvPr>
          <p:cNvSpPr>
            <a:spLocks noGrp="1"/>
          </p:cNvSpPr>
          <p:nvPr>
            <p:ph idx="1"/>
          </p:nvPr>
        </p:nvSpPr>
        <p:spPr>
          <a:xfrm>
            <a:off x="2038662" y="3752849"/>
            <a:ext cx="10153338" cy="3062905"/>
          </a:xfrm>
        </p:spPr>
        <p:txBody>
          <a:bodyPr anchor="ctr">
            <a:normAutofit fontScale="92500" lnSpcReduction="10000"/>
          </a:bodyPr>
          <a:lstStyle/>
          <a:p>
            <a:r>
              <a:rPr lang="en-GB" sz="1800" b="1" dirty="0"/>
              <a:t>How does our current practice support — or limit — children’s need to move, explore, and learn as bipedal beings?</a:t>
            </a:r>
            <a:endParaRPr lang="en-GB" sz="1800" dirty="0"/>
          </a:p>
          <a:p>
            <a:r>
              <a:rPr lang="en-GB" sz="1800" dirty="0"/>
              <a:t>EYFS already provides opportunities for movement; how can we make physical activity more of a priority?</a:t>
            </a:r>
          </a:p>
          <a:p>
            <a:r>
              <a:rPr lang="en-GB" sz="1800" dirty="0"/>
              <a:t>How can we encourage children to be more active at home and extend learning beyond school?</a:t>
            </a:r>
          </a:p>
          <a:p>
            <a:r>
              <a:rPr lang="en-GB" sz="1800" dirty="0"/>
              <a:t>How can we ensure learning is child-led and initiated by the children themselves?</a:t>
            </a:r>
          </a:p>
          <a:p>
            <a:r>
              <a:rPr lang="en-GB" sz="1800" dirty="0"/>
              <a:t>How can we engage children who are less active in the cohort and support them to participate?</a:t>
            </a:r>
          </a:p>
          <a:p>
            <a:r>
              <a:rPr lang="en-GB" sz="1800" dirty="0"/>
              <a:t>What barriers exist beyond time and staffing, such as space, resources, or training, and do staff need further support or development?</a:t>
            </a:r>
          </a:p>
          <a:p>
            <a:r>
              <a:rPr lang="en-GB" sz="1800" dirty="0"/>
              <a:t>Are there ways to </a:t>
            </a:r>
            <a:r>
              <a:rPr lang="en-GB" sz="1900" dirty="0"/>
              <a:t>integrate movement and exploration seamlessly into daily routines while maintaining curriculum objectives?</a:t>
            </a:r>
          </a:p>
          <a:p>
            <a:endParaRPr lang="en-GB" sz="1100" dirty="0"/>
          </a:p>
        </p:txBody>
      </p:sp>
    </p:spTree>
    <p:extLst>
      <p:ext uri="{BB962C8B-B14F-4D97-AF65-F5344CB8AC3E}">
        <p14:creationId xmlns:p14="http://schemas.microsoft.com/office/powerpoint/2010/main" val="2509053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27CDE-5FAB-27AA-97BC-7BF8C931E644}"/>
              </a:ext>
            </a:extLst>
          </p:cNvPr>
          <p:cNvSpPr>
            <a:spLocks noGrp="1"/>
          </p:cNvSpPr>
          <p:nvPr>
            <p:ph type="title"/>
          </p:nvPr>
        </p:nvSpPr>
        <p:spPr/>
        <p:txBody>
          <a:bodyPr>
            <a:normAutofit fontScale="90000"/>
          </a:bodyPr>
          <a:lstStyle/>
          <a:p>
            <a:pPr algn="ctr"/>
            <a:r>
              <a:rPr lang="en-GB" b="1" dirty="0"/>
              <a:t>A summary of some key research underpinning Forest School and outdoor learning</a:t>
            </a:r>
            <a:br>
              <a:rPr lang="en-GB" dirty="0"/>
            </a:br>
            <a:endParaRPr lang="en-GB" dirty="0"/>
          </a:p>
        </p:txBody>
      </p:sp>
      <p:sp>
        <p:nvSpPr>
          <p:cNvPr id="3" name="Content Placeholder 2">
            <a:extLst>
              <a:ext uri="{FF2B5EF4-FFF2-40B4-BE49-F238E27FC236}">
                <a16:creationId xmlns:a16="http://schemas.microsoft.com/office/drawing/2014/main" id="{A582C7EB-E4FC-86CF-6E4D-5873E1F442FE}"/>
              </a:ext>
            </a:extLst>
          </p:cNvPr>
          <p:cNvSpPr>
            <a:spLocks noGrp="1"/>
          </p:cNvSpPr>
          <p:nvPr>
            <p:ph idx="1"/>
          </p:nvPr>
        </p:nvSpPr>
        <p:spPr>
          <a:xfrm>
            <a:off x="838200" y="1274164"/>
            <a:ext cx="10515600" cy="4902799"/>
          </a:xfrm>
        </p:spPr>
        <p:txBody>
          <a:bodyPr>
            <a:normAutofit fontScale="77500" lnSpcReduction="20000"/>
          </a:bodyPr>
          <a:lstStyle/>
          <a:p>
            <a:r>
              <a:rPr lang="en-GB" b="1" dirty="0"/>
              <a:t>Forest Research &amp; New Economics Foundation (2016):</a:t>
            </a:r>
            <a:r>
              <a:rPr lang="en-GB" dirty="0"/>
              <a:t> Longitudinal UK evaluation shows Forest School improves confidence, communication, physical skills, motivation, and engagement, particularly for children who struggle in traditional classroom settings.</a:t>
            </a:r>
          </a:p>
          <a:p>
            <a:r>
              <a:rPr lang="en-GB" b="1" dirty="0"/>
              <a:t>Natural Connections Demonstration Project (2016):</a:t>
            </a:r>
            <a:r>
              <a:rPr lang="en-GB" dirty="0"/>
              <a:t> Large-scale UK project found outdoor learning increases engagement, behaviour, enjoyment, and quality of teaching practice.</a:t>
            </a:r>
          </a:p>
          <a:p>
            <a:r>
              <a:rPr lang="en-GB" b="1" dirty="0"/>
              <a:t>Kaplan &amp; Kaplan (1989) – Attention Restoration Theory:</a:t>
            </a:r>
            <a:r>
              <a:rPr lang="en-GB" dirty="0"/>
              <a:t> Natural environments restore attention and reduce cognitive fatigue, supporting focus and self-regulation.</a:t>
            </a:r>
          </a:p>
          <a:p>
            <a:r>
              <a:rPr lang="en-GB" b="1" dirty="0"/>
              <a:t>Diamond (2015):</a:t>
            </a:r>
            <a:r>
              <a:rPr lang="en-GB" dirty="0"/>
              <a:t> Executive function (self-control, working memory, flexible thinking) is strongly supported by movement and active learning.</a:t>
            </a:r>
          </a:p>
          <a:p>
            <a:r>
              <a:rPr lang="en-GB" b="1" dirty="0"/>
              <a:t>Wilson (2002):</a:t>
            </a:r>
            <a:r>
              <a:rPr lang="en-GB" dirty="0"/>
              <a:t> Embodied cognition research shows children learn more deeply when learning involves movement and physical experience.</a:t>
            </a:r>
          </a:p>
          <a:p>
            <a:r>
              <a:rPr lang="en-GB" b="1" dirty="0"/>
              <a:t>Ulrich (1984); Bratman et al. (2019):</a:t>
            </a:r>
            <a:r>
              <a:rPr lang="en-GB" dirty="0"/>
              <a:t> Nature exposure reduces stress, improves mood, and supports emotional regulation and mental wellbeing.</a:t>
            </a:r>
          </a:p>
          <a:p>
            <a:r>
              <a:rPr lang="en-GB" b="1" dirty="0"/>
              <a:t>Waite et al. (2016; 2017):</a:t>
            </a:r>
            <a:r>
              <a:rPr lang="en-GB" dirty="0"/>
              <a:t> Forest School aligns with EYFS pedagogy, supporting child-led, developmentally appropriate, holistic learning.</a:t>
            </a:r>
          </a:p>
          <a:p>
            <a:endParaRPr lang="en-GB" dirty="0"/>
          </a:p>
        </p:txBody>
      </p:sp>
    </p:spTree>
    <p:extLst>
      <p:ext uri="{BB962C8B-B14F-4D97-AF65-F5344CB8AC3E}">
        <p14:creationId xmlns:p14="http://schemas.microsoft.com/office/powerpoint/2010/main" val="684097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7" name="Rectangle 3096">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C3F74B-E79B-94C7-92B2-9C41913EE5A4}"/>
              </a:ext>
            </a:extLst>
          </p:cNvPr>
          <p:cNvSpPr>
            <a:spLocks noGrp="1"/>
          </p:cNvSpPr>
          <p:nvPr>
            <p:ph type="title"/>
          </p:nvPr>
        </p:nvSpPr>
        <p:spPr>
          <a:xfrm>
            <a:off x="640080" y="325369"/>
            <a:ext cx="4368602" cy="1956841"/>
          </a:xfrm>
        </p:spPr>
        <p:txBody>
          <a:bodyPr anchor="b">
            <a:normAutofit/>
          </a:bodyPr>
          <a:lstStyle/>
          <a:p>
            <a:pPr algn="ctr"/>
            <a:r>
              <a:rPr lang="en-GB" sz="5400" b="1" dirty="0"/>
              <a:t>What Is Bipedalism?</a:t>
            </a:r>
          </a:p>
        </p:txBody>
      </p:sp>
      <p:sp>
        <p:nvSpPr>
          <p:cNvPr id="309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DEAFCBB-4124-742B-BD63-4694B1E7D961}"/>
              </a:ext>
            </a:extLst>
          </p:cNvPr>
          <p:cNvSpPr>
            <a:spLocks noGrp="1"/>
          </p:cNvSpPr>
          <p:nvPr>
            <p:ph idx="1"/>
          </p:nvPr>
        </p:nvSpPr>
        <p:spPr>
          <a:xfrm>
            <a:off x="130630" y="2872898"/>
            <a:ext cx="5179548" cy="4122987"/>
          </a:xfrm>
        </p:spPr>
        <p:txBody>
          <a:bodyPr>
            <a:normAutofit/>
          </a:bodyPr>
          <a:lstStyle/>
          <a:p>
            <a:r>
              <a:rPr lang="en-GB" sz="1800" b="1" dirty="0"/>
              <a:t>Bipedalism = walking upright on two legs</a:t>
            </a:r>
            <a:endParaRPr lang="en-GB" sz="1800" dirty="0"/>
          </a:p>
          <a:p>
            <a:r>
              <a:rPr lang="en-GB" sz="1800" dirty="0"/>
              <a:t>One of the most significant human evolutionary adaptations</a:t>
            </a:r>
          </a:p>
          <a:p>
            <a:r>
              <a:rPr lang="en-GB" sz="1800" dirty="0"/>
              <a:t>Frees the hands for carrying, building, manipulating objects, and tool use</a:t>
            </a:r>
          </a:p>
          <a:p>
            <a:r>
              <a:rPr lang="en-GB" sz="1800" dirty="0"/>
              <a:t>Requires advanced balance, coordination, and postural control</a:t>
            </a:r>
          </a:p>
          <a:p>
            <a:r>
              <a:rPr lang="en-GB" sz="1800" dirty="0"/>
              <a:t>Changes visual perspective and spatial awareness</a:t>
            </a:r>
          </a:p>
          <a:p>
            <a:r>
              <a:rPr lang="en-GB" sz="1800" b="1" dirty="0"/>
              <a:t>Research link:</a:t>
            </a:r>
            <a:r>
              <a:rPr lang="en-GB" sz="1800" dirty="0"/>
              <a:t> Evolutionary biology shows bipedalism supported tool use, exploration, and brain expansion (Lieberman, 2011).</a:t>
            </a:r>
          </a:p>
          <a:p>
            <a:endParaRPr lang="en-GB" sz="1500" dirty="0"/>
          </a:p>
        </p:txBody>
      </p:sp>
      <p:pic>
        <p:nvPicPr>
          <p:cNvPr id="2052" name="Picture 4" descr="25 nature-inspired activities for toddlers - Today's Parent">
            <a:extLst>
              <a:ext uri="{FF2B5EF4-FFF2-40B4-BE49-F238E27FC236}">
                <a16:creationId xmlns:a16="http://schemas.microsoft.com/office/drawing/2014/main" id="{70E967AA-2066-1727-6B78-55F63E2025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063" r="33516"/>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269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4" name="Rectangle 3093">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Premium Photo | Young child boy hiker standing in mountains enjoying ...">
            <a:extLst>
              <a:ext uri="{FF2B5EF4-FFF2-40B4-BE49-F238E27FC236}">
                <a16:creationId xmlns:a16="http://schemas.microsoft.com/office/drawing/2014/main" id="{28749A41-6976-BCB3-DDF4-905EE8BB8B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3506"/>
          <a:stretch>
            <a:fillRect/>
          </a:stretch>
        </p:blipFill>
        <p:spPr bwMode="auto">
          <a:xfrm>
            <a:off x="252235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3095" name="Rectangle 309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4ED0504-6BD0-CCF6-6F91-4BC874CD7222}"/>
              </a:ext>
            </a:extLst>
          </p:cNvPr>
          <p:cNvSpPr>
            <a:spLocks noGrp="1"/>
          </p:cNvSpPr>
          <p:nvPr>
            <p:ph idx="1"/>
          </p:nvPr>
        </p:nvSpPr>
        <p:spPr>
          <a:xfrm>
            <a:off x="119922" y="134911"/>
            <a:ext cx="4540468" cy="6042052"/>
          </a:xfrm>
        </p:spPr>
        <p:txBody>
          <a:bodyPr>
            <a:normAutofit/>
          </a:bodyPr>
          <a:lstStyle/>
          <a:p>
            <a:pPr marL="0" indent="0">
              <a:buNone/>
            </a:pPr>
            <a:r>
              <a:rPr lang="en-GB" sz="2000" b="1" dirty="0"/>
              <a:t>Movement and Brain Development</a:t>
            </a:r>
          </a:p>
          <a:p>
            <a:r>
              <a:rPr lang="en-GB" sz="2000" dirty="0"/>
              <a:t>Children learn best outdoors because humans evolved as bipedal beings in natural environments.</a:t>
            </a:r>
          </a:p>
          <a:p>
            <a:r>
              <a:rPr lang="en-GB" sz="2000" dirty="0"/>
              <a:t>Learning is rooted in biology, development, and evolution</a:t>
            </a:r>
          </a:p>
          <a:p>
            <a:r>
              <a:rPr lang="en-GB" sz="2000" dirty="0"/>
              <a:t>Human bodies and brains evolved together through movement</a:t>
            </a:r>
          </a:p>
          <a:p>
            <a:r>
              <a:rPr lang="en-GB" sz="2000" dirty="0"/>
              <a:t>Outdoor learning is developmentally appropriate, not enrichment</a:t>
            </a:r>
          </a:p>
          <a:p>
            <a:r>
              <a:rPr lang="en-GB" sz="2000" dirty="0"/>
              <a:t>Forest School aligns with how children are physically and neurologically designed to learn</a:t>
            </a:r>
          </a:p>
          <a:p>
            <a:r>
              <a:rPr lang="en-GB" sz="2000" b="1" dirty="0"/>
              <a:t>Research link:</a:t>
            </a:r>
            <a:r>
              <a:rPr lang="en-GB" sz="2000" dirty="0"/>
              <a:t> Evolutionary and developmental theory highlights the role of movement and environment in cognitive development (Gibson, 1979; Diamond, 2015).</a:t>
            </a:r>
          </a:p>
          <a:p>
            <a:endParaRPr lang="en-GB" sz="1300" dirty="0"/>
          </a:p>
        </p:txBody>
      </p:sp>
    </p:spTree>
    <p:extLst>
      <p:ext uri="{BB962C8B-B14F-4D97-AF65-F5344CB8AC3E}">
        <p14:creationId xmlns:p14="http://schemas.microsoft.com/office/powerpoint/2010/main" val="1056772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1" name="Rectangle 4120">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3" name="Rectangle 4122">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28" y="-1"/>
            <a:ext cx="1219200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31082D-1954-A79F-B929-0EE2DA228288}"/>
              </a:ext>
            </a:extLst>
          </p:cNvPr>
          <p:cNvSpPr>
            <a:spLocks noGrp="1"/>
          </p:cNvSpPr>
          <p:nvPr>
            <p:ph type="title"/>
          </p:nvPr>
        </p:nvSpPr>
        <p:spPr>
          <a:xfrm>
            <a:off x="1137035" y="609600"/>
            <a:ext cx="3595678" cy="1330839"/>
          </a:xfrm>
        </p:spPr>
        <p:txBody>
          <a:bodyPr>
            <a:normAutofit/>
          </a:bodyPr>
          <a:lstStyle/>
          <a:p>
            <a:r>
              <a:rPr lang="en-GB"/>
              <a:t>Evolutionary Context</a:t>
            </a:r>
          </a:p>
        </p:txBody>
      </p:sp>
      <p:sp>
        <p:nvSpPr>
          <p:cNvPr id="3" name="Content Placeholder 2">
            <a:extLst>
              <a:ext uri="{FF2B5EF4-FFF2-40B4-BE49-F238E27FC236}">
                <a16:creationId xmlns:a16="http://schemas.microsoft.com/office/drawing/2014/main" id="{FEA383BE-2E77-D259-3533-88C7A6247DBE}"/>
              </a:ext>
            </a:extLst>
          </p:cNvPr>
          <p:cNvSpPr>
            <a:spLocks noGrp="1"/>
          </p:cNvSpPr>
          <p:nvPr>
            <p:ph idx="1"/>
          </p:nvPr>
        </p:nvSpPr>
        <p:spPr>
          <a:xfrm>
            <a:off x="167428" y="2194102"/>
            <a:ext cx="4929228" cy="4663898"/>
          </a:xfrm>
        </p:spPr>
        <p:txBody>
          <a:bodyPr>
            <a:normAutofit/>
          </a:bodyPr>
          <a:lstStyle/>
          <a:p>
            <a:pPr marL="0" indent="0">
              <a:buNone/>
            </a:pPr>
            <a:r>
              <a:rPr lang="en-GB" sz="2000" dirty="0"/>
              <a:t>Humans evolved:</a:t>
            </a:r>
          </a:p>
          <a:p>
            <a:r>
              <a:rPr lang="en-GB" sz="2000" dirty="0"/>
              <a:t>Outdoors, not in enclosed indoor environments</a:t>
            </a:r>
          </a:p>
          <a:p>
            <a:r>
              <a:rPr lang="en-GB" sz="2000" dirty="0"/>
              <a:t>In complex, unpredictable natural landscapes</a:t>
            </a:r>
          </a:p>
          <a:p>
            <a:r>
              <a:rPr lang="en-GB" sz="2000" dirty="0"/>
              <a:t>Through movement, exploration, cooperation, and problem-solving</a:t>
            </a:r>
          </a:p>
          <a:p>
            <a:r>
              <a:rPr lang="en-GB" sz="2000" dirty="0"/>
              <a:t>Children’s development still follows this evolutionary blueprint.</a:t>
            </a:r>
          </a:p>
          <a:p>
            <a:r>
              <a:rPr lang="en-GB" sz="2000" b="1" dirty="0"/>
              <a:t>Research link:</a:t>
            </a:r>
            <a:r>
              <a:rPr lang="en-GB" sz="2000" dirty="0"/>
              <a:t> Ecological psychology emphasises learning through interaction with real environments (Gibson, 1979).</a:t>
            </a:r>
          </a:p>
          <a:p>
            <a:endParaRPr lang="en-GB" sz="1400" dirty="0"/>
          </a:p>
        </p:txBody>
      </p:sp>
      <p:pic>
        <p:nvPicPr>
          <p:cNvPr id="4102" name="Picture 6" descr="What is Forest School? A Complete Guide for Parents — Forest School Finder">
            <a:extLst>
              <a:ext uri="{FF2B5EF4-FFF2-40B4-BE49-F238E27FC236}">
                <a16:creationId xmlns:a16="http://schemas.microsoft.com/office/drawing/2014/main" id="{1AD14A71-7CAC-6D1F-1748-33A84F93DA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9724" r="22711" b="1"/>
          <a:stretch>
            <a:fillRect/>
          </a:stretch>
        </p:blipFill>
        <p:spPr bwMode="auto">
          <a:xfrm>
            <a:off x="4948188" y="1"/>
            <a:ext cx="7243812" cy="6857999"/>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a:noFill/>
          <a:extLst>
            <a:ext uri="{909E8E84-426E-40DD-AFC4-6F175D3DCCD1}">
              <a14:hiddenFill xmlns:a14="http://schemas.microsoft.com/office/drawing/2010/main">
                <a:solidFill>
                  <a:srgbClr val="FFFFFF"/>
                </a:solidFill>
              </a14:hiddenFill>
            </a:ext>
          </a:extLst>
        </p:spPr>
      </p:pic>
      <p:sp>
        <p:nvSpPr>
          <p:cNvPr id="4" name="AutoShape 2" descr="Image result for image of a child forest school">
            <a:extLst>
              <a:ext uri="{FF2B5EF4-FFF2-40B4-BE49-F238E27FC236}">
                <a16:creationId xmlns:a16="http://schemas.microsoft.com/office/drawing/2014/main" id="{11C79D35-11F9-DF4F-7D41-5EF6999E0CD6}"/>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4" descr="Image result for image of a child forest school">
            <a:extLst>
              <a:ext uri="{FF2B5EF4-FFF2-40B4-BE49-F238E27FC236}">
                <a16:creationId xmlns:a16="http://schemas.microsoft.com/office/drawing/2014/main" id="{10DCE8ED-627F-DFE3-6CA9-C79FFCA30CE5}"/>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629839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4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ntroduction to Forest Schools: A Nature-based Approach to Early ...">
            <a:extLst>
              <a:ext uri="{FF2B5EF4-FFF2-40B4-BE49-F238E27FC236}">
                <a16:creationId xmlns:a16="http://schemas.microsoft.com/office/drawing/2014/main" id="{B41955B0-E5DC-4775-AA62-08E397058C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40529" r="6811" b="-2"/>
          <a:stretch>
            <a:fillRect/>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useBgFill="1">
        <p:nvSpPr>
          <p:cNvPr id="5142" name="Rectangle 514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374725-41EB-5D23-0DEF-D4C864AFF6D0}"/>
              </a:ext>
            </a:extLst>
          </p:cNvPr>
          <p:cNvSpPr>
            <a:spLocks noGrp="1"/>
          </p:cNvSpPr>
          <p:nvPr>
            <p:ph type="title"/>
          </p:nvPr>
        </p:nvSpPr>
        <p:spPr>
          <a:xfrm>
            <a:off x="5832527" y="-208151"/>
            <a:ext cx="6230319" cy="1559301"/>
          </a:xfrm>
        </p:spPr>
        <p:txBody>
          <a:bodyPr>
            <a:normAutofit/>
          </a:bodyPr>
          <a:lstStyle/>
          <a:p>
            <a:pPr algn="ctr"/>
            <a:r>
              <a:rPr lang="en-GB" sz="3200" b="1" dirty="0"/>
              <a:t>Movement and Brain Development</a:t>
            </a:r>
          </a:p>
        </p:txBody>
      </p:sp>
      <p:graphicFrame>
        <p:nvGraphicFramePr>
          <p:cNvPr id="5" name="Content Placeholder 2">
            <a:extLst>
              <a:ext uri="{FF2B5EF4-FFF2-40B4-BE49-F238E27FC236}">
                <a16:creationId xmlns:a16="http://schemas.microsoft.com/office/drawing/2014/main" id="{706D4530-ADCD-3DDF-13D2-974EF7DC1186}"/>
              </a:ext>
            </a:extLst>
          </p:cNvPr>
          <p:cNvGraphicFramePr>
            <a:graphicFrameLocks noGrp="1"/>
          </p:cNvGraphicFramePr>
          <p:nvPr>
            <p:ph idx="1"/>
            <p:extLst>
              <p:ext uri="{D42A27DB-BD31-4B8C-83A1-F6EECF244321}">
                <p14:modId xmlns:p14="http://schemas.microsoft.com/office/powerpoint/2010/main" val="1656547780"/>
              </p:ext>
            </p:extLst>
          </p:nvPr>
        </p:nvGraphicFramePr>
        <p:xfrm>
          <a:off x="5703374" y="1142999"/>
          <a:ext cx="6230319" cy="50008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9408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BB52-BB92-05CD-EC30-84EBF62D8102}"/>
              </a:ext>
            </a:extLst>
          </p:cNvPr>
          <p:cNvSpPr>
            <a:spLocks noGrp="1"/>
          </p:cNvSpPr>
          <p:nvPr>
            <p:ph type="title"/>
          </p:nvPr>
        </p:nvSpPr>
        <p:spPr>
          <a:xfrm>
            <a:off x="7910284" y="191109"/>
            <a:ext cx="3852615" cy="1043628"/>
          </a:xfrm>
        </p:spPr>
        <p:txBody>
          <a:bodyPr anchor="b">
            <a:normAutofit/>
          </a:bodyPr>
          <a:lstStyle/>
          <a:p>
            <a:r>
              <a:rPr lang="en-GB" sz="3200" b="1" dirty="0"/>
              <a:t>Embodied Learning</a:t>
            </a:r>
            <a:br>
              <a:rPr lang="en-GB" sz="3200" b="1" dirty="0"/>
            </a:br>
            <a:endParaRPr lang="en-GB" sz="3200" dirty="0"/>
          </a:p>
        </p:txBody>
      </p:sp>
      <p:pic>
        <p:nvPicPr>
          <p:cNvPr id="9" name="Picture 4" descr="Forest School - Little Forest Explorers">
            <a:extLst>
              <a:ext uri="{FF2B5EF4-FFF2-40B4-BE49-F238E27FC236}">
                <a16:creationId xmlns:a16="http://schemas.microsoft.com/office/drawing/2014/main" id="{59BC3BE8-E107-2C2C-774E-57FB75DD5A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823" r="-2" b="-2"/>
          <a:stretch>
            <a:fillRect/>
          </a:stretch>
        </p:blipFill>
        <p:spPr bwMode="auto">
          <a:xfrm>
            <a:off x="884698" y="877413"/>
            <a:ext cx="6406903" cy="5043096"/>
          </a:xfrm>
          <a:prstGeom prst="rect">
            <a:avLst/>
          </a:prstGeom>
          <a:noFill/>
          <a:extLst>
            <a:ext uri="{909E8E84-426E-40DD-AFC4-6F175D3DCCD1}">
              <a14:hiddenFill xmlns:a14="http://schemas.microsoft.com/office/drawing/2010/main">
                <a:solidFill>
                  <a:srgbClr val="FFFFFF"/>
                </a:solidFill>
              </a14:hiddenFill>
            </a:ext>
          </a:extLst>
        </p:spPr>
      </p:pic>
      <p:grpSp>
        <p:nvGrpSpPr>
          <p:cNvPr id="6179" name="Group 6178">
            <a:extLst>
              <a:ext uri="{FF2B5EF4-FFF2-40B4-BE49-F238E27FC236}">
                <a16:creationId xmlns:a16="http://schemas.microsoft.com/office/drawing/2014/main" id="{BE589684-54CA-64D8-C963-5F19FF75BF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4697" y="5858828"/>
            <a:ext cx="6406903" cy="123363"/>
            <a:chOff x="7015162" y="5858828"/>
            <a:chExt cx="4300544" cy="123363"/>
          </a:xfrm>
        </p:grpSpPr>
        <p:sp>
          <p:nvSpPr>
            <p:cNvPr id="6176" name="Rectangle 6175">
              <a:extLst>
                <a:ext uri="{FF2B5EF4-FFF2-40B4-BE49-F238E27FC236}">
                  <a16:creationId xmlns:a16="http://schemas.microsoft.com/office/drawing/2014/main" id="{9B56B8E8-B789-DA4D-E4BE-03FA3165B3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103753" y="3770237"/>
              <a:ext cx="123362" cy="4300544"/>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80" name="Rectangle 6179">
              <a:extLst>
                <a:ext uri="{FF2B5EF4-FFF2-40B4-BE49-F238E27FC236}">
                  <a16:creationId xmlns:a16="http://schemas.microsoft.com/office/drawing/2014/main" id="{2255D907-377D-0DF9-B4A4-4B44C46FB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09789" y="4876274"/>
              <a:ext cx="123362" cy="2088471"/>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0CF77562-E1A3-8856-3160-DC362B4ED1DE}"/>
              </a:ext>
            </a:extLst>
          </p:cNvPr>
          <p:cNvSpPr>
            <a:spLocks noGrp="1"/>
          </p:cNvSpPr>
          <p:nvPr>
            <p:ph idx="1"/>
          </p:nvPr>
        </p:nvSpPr>
        <p:spPr>
          <a:xfrm>
            <a:off x="7291600" y="875809"/>
            <a:ext cx="4664990" cy="5791083"/>
          </a:xfrm>
        </p:spPr>
        <p:txBody>
          <a:bodyPr anchor="t">
            <a:normAutofit/>
          </a:bodyPr>
          <a:lstStyle/>
          <a:p>
            <a:pPr marL="0" indent="0">
              <a:buNone/>
            </a:pPr>
            <a:endParaRPr lang="en-GB" sz="2400" b="1" dirty="0"/>
          </a:p>
          <a:p>
            <a:r>
              <a:rPr lang="en-GB" sz="2400" dirty="0"/>
              <a:t>Humans learn through the body as well as the mind.</a:t>
            </a:r>
          </a:p>
          <a:p>
            <a:r>
              <a:rPr lang="en-GB" sz="2400" dirty="0"/>
              <a:t>Cognitive development is linked to physical experience</a:t>
            </a:r>
          </a:p>
          <a:p>
            <a:r>
              <a:rPr lang="en-GB" sz="2400" dirty="0"/>
              <a:t>Thinking develops through doing and exploration</a:t>
            </a:r>
          </a:p>
          <a:p>
            <a:r>
              <a:rPr lang="en-GB" sz="2400" dirty="0"/>
              <a:t>Hands, posture, and movement support understanding</a:t>
            </a:r>
          </a:p>
          <a:p>
            <a:r>
              <a:rPr lang="en-GB" sz="2400" b="1" dirty="0"/>
              <a:t>Research link:</a:t>
            </a:r>
            <a:r>
              <a:rPr lang="en-GB" sz="2400" dirty="0"/>
              <a:t> Embodied cognition research shows movement enhances conceptual learning (Wilson, 2002)</a:t>
            </a:r>
          </a:p>
          <a:p>
            <a:endParaRPr lang="en-GB" sz="1400" dirty="0"/>
          </a:p>
        </p:txBody>
      </p:sp>
    </p:spTree>
    <p:extLst>
      <p:ext uri="{BB962C8B-B14F-4D97-AF65-F5344CB8AC3E}">
        <p14:creationId xmlns:p14="http://schemas.microsoft.com/office/powerpoint/2010/main" val="1412105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Forest Schools: All You Need to Know About Education in Nature | The ...">
            <a:extLst>
              <a:ext uri="{FF2B5EF4-FFF2-40B4-BE49-F238E27FC236}">
                <a16:creationId xmlns:a16="http://schemas.microsoft.com/office/drawing/2014/main" id="{540241E7-ECE0-0F29-1BA1-B947C1CEC8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7517" b="1"/>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B5A36AE-5CDC-BB06-A08C-9398E85D2761}"/>
              </a:ext>
            </a:extLst>
          </p:cNvPr>
          <p:cNvSpPr>
            <a:spLocks noGrp="1"/>
          </p:cNvSpPr>
          <p:nvPr>
            <p:ph idx="1"/>
          </p:nvPr>
        </p:nvSpPr>
        <p:spPr>
          <a:xfrm>
            <a:off x="7531610" y="-1"/>
            <a:ext cx="4657341" cy="6176963"/>
          </a:xfrm>
        </p:spPr>
        <p:txBody>
          <a:bodyPr>
            <a:noAutofit/>
          </a:bodyPr>
          <a:lstStyle/>
          <a:p>
            <a:pPr marL="0" indent="0" algn="ctr">
              <a:buNone/>
            </a:pPr>
            <a:r>
              <a:rPr lang="en-GB" sz="1400" b="1" dirty="0"/>
              <a:t>Benefits of Learning in Nature</a:t>
            </a:r>
          </a:p>
          <a:p>
            <a:r>
              <a:rPr lang="en-GB" sz="1400" dirty="0"/>
              <a:t>Natural environments provide learning conditions that cannot be replicated indoors:</a:t>
            </a:r>
          </a:p>
          <a:p>
            <a:r>
              <a:rPr lang="en-GB" sz="1400" dirty="0"/>
              <a:t>Uneven terrain supports balance, coordination, strength, and postural control</a:t>
            </a:r>
          </a:p>
          <a:p>
            <a:r>
              <a:rPr lang="en-GB" sz="1400" dirty="0"/>
              <a:t>Natural materials and open-ended spaces promote critical thinking and problem-solving</a:t>
            </a:r>
          </a:p>
          <a:p>
            <a:r>
              <a:rPr lang="en-GB" sz="1400" dirty="0"/>
              <a:t>Children must assess risk, plan actions, adapt strategies, and experience the outcomes of their decisions in a safe and guided way</a:t>
            </a:r>
          </a:p>
          <a:p>
            <a:r>
              <a:rPr lang="en-GB" sz="1400" dirty="0"/>
              <a:t>Rich sensory input (sounds, textures, smells, visual depth) supports brain development and wellbeing</a:t>
            </a:r>
          </a:p>
          <a:p>
            <a:pPr marL="0" indent="0">
              <a:buNone/>
            </a:pPr>
            <a:r>
              <a:rPr lang="en-GB" sz="1400" b="1" dirty="0"/>
              <a:t>Hormones and wellbeing in nature:</a:t>
            </a:r>
            <a:endParaRPr lang="en-GB" sz="1400" dirty="0"/>
          </a:p>
          <a:p>
            <a:r>
              <a:rPr lang="en-GB" sz="1400" dirty="0"/>
              <a:t>Time spent in natural environments is associated with reduced cortisol (stress hormone)</a:t>
            </a:r>
          </a:p>
          <a:p>
            <a:r>
              <a:rPr lang="en-GB" sz="1400" dirty="0"/>
              <a:t>Exposure to trees, greenery, and natural light supports the release of serotonin and dopamine, linked to mood, motivation, and emotional regulation</a:t>
            </a:r>
          </a:p>
          <a:p>
            <a:r>
              <a:rPr lang="en-GB" sz="1400" dirty="0"/>
              <a:t>Hearing birdsong and natural sounds has been shown to reduce stress and improve attention and mental wellbeing</a:t>
            </a:r>
          </a:p>
          <a:p>
            <a:r>
              <a:rPr lang="en-GB" sz="1400" b="1" dirty="0"/>
              <a:t>Research link:</a:t>
            </a:r>
            <a:r>
              <a:rPr lang="en-GB" sz="1400" dirty="0"/>
              <a:t> Attention Restoration Theory shows natural environments support focus and self-regulation (Kaplan &amp; Kaplan, 1989). Studies also link nature exposure to reduced stress and improved mood and cognitive functioning (Ulrich, 1984; Bratman et al., 2019).</a:t>
            </a:r>
          </a:p>
          <a:p>
            <a:endParaRPr lang="en-GB" sz="2000" dirty="0"/>
          </a:p>
        </p:txBody>
      </p:sp>
    </p:spTree>
    <p:extLst>
      <p:ext uri="{BB962C8B-B14F-4D97-AF65-F5344CB8AC3E}">
        <p14:creationId xmlns:p14="http://schemas.microsoft.com/office/powerpoint/2010/main" val="1415950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79CF7C-BF35-5A34-98B1-876033243309}"/>
              </a:ext>
            </a:extLst>
          </p:cNvPr>
          <p:cNvSpPr>
            <a:spLocks noGrp="1"/>
          </p:cNvSpPr>
          <p:nvPr>
            <p:ph type="title"/>
          </p:nvPr>
        </p:nvSpPr>
        <p:spPr>
          <a:xfrm>
            <a:off x="836679" y="723898"/>
            <a:ext cx="6002110" cy="1495425"/>
          </a:xfrm>
        </p:spPr>
        <p:txBody>
          <a:bodyPr>
            <a:normAutofit/>
          </a:bodyPr>
          <a:lstStyle/>
          <a:p>
            <a:pPr algn="ctr"/>
            <a:r>
              <a:rPr lang="en-GB" sz="4000" dirty="0"/>
              <a:t>The Bipedal Child in Forest School</a:t>
            </a:r>
          </a:p>
        </p:txBody>
      </p:sp>
      <p:sp>
        <p:nvSpPr>
          <p:cNvPr id="3" name="Content Placeholder 2">
            <a:extLst>
              <a:ext uri="{FF2B5EF4-FFF2-40B4-BE49-F238E27FC236}">
                <a16:creationId xmlns:a16="http://schemas.microsoft.com/office/drawing/2014/main" id="{A5484164-9374-AD07-31F8-4805A7419B9B}"/>
              </a:ext>
            </a:extLst>
          </p:cNvPr>
          <p:cNvSpPr>
            <a:spLocks noGrp="1"/>
          </p:cNvSpPr>
          <p:nvPr>
            <p:ph idx="1"/>
          </p:nvPr>
        </p:nvSpPr>
        <p:spPr>
          <a:xfrm>
            <a:off x="836679" y="1944914"/>
            <a:ext cx="6359711" cy="4789715"/>
          </a:xfrm>
        </p:spPr>
        <p:txBody>
          <a:bodyPr>
            <a:normAutofit lnSpcReduction="10000"/>
          </a:bodyPr>
          <a:lstStyle/>
          <a:p>
            <a:pPr marL="0" indent="0">
              <a:buNone/>
            </a:pPr>
            <a:r>
              <a:rPr lang="en-GB" sz="1800" dirty="0"/>
              <a:t>Forest School supports children as upright, mobile learners by allowing them to:</a:t>
            </a:r>
          </a:p>
          <a:p>
            <a:r>
              <a:rPr lang="en-GB" sz="1800" dirty="0"/>
              <a:t>Move freely and purposefully across uneven terrain</a:t>
            </a:r>
          </a:p>
          <a:p>
            <a:r>
              <a:rPr lang="en-GB" sz="1800" dirty="0"/>
              <a:t>Adjust posture and balance in response to natural ground conditions</a:t>
            </a:r>
          </a:p>
          <a:p>
            <a:r>
              <a:rPr lang="en-GB" sz="1800" dirty="0"/>
              <a:t>Use hands while standing, walking, climbing, or balancing</a:t>
            </a:r>
          </a:p>
          <a:p>
            <a:r>
              <a:rPr lang="en-GB" sz="1800" dirty="0"/>
              <a:t>Navigate space independently and assess risk</a:t>
            </a:r>
          </a:p>
          <a:p>
            <a:r>
              <a:rPr lang="en-GB" sz="1800" dirty="0"/>
              <a:t>Learn through exploration and real-world problem-solving</a:t>
            </a:r>
          </a:p>
          <a:p>
            <a:r>
              <a:rPr lang="en-GB" sz="1800" b="1" dirty="0"/>
              <a:t>Why uneven terrain matters:</a:t>
            </a:r>
            <a:r>
              <a:rPr lang="en-GB" sz="1800" dirty="0"/>
              <a:t> Uneven ground challenges balance, coordination, core strength, and spatial awareness, all of which are fundamental to bipedal movement and brain development.</a:t>
            </a:r>
          </a:p>
          <a:p>
            <a:r>
              <a:rPr lang="en-GB" sz="1800" b="1" dirty="0"/>
              <a:t>Research link:</a:t>
            </a:r>
            <a:r>
              <a:rPr lang="en-GB" sz="1800" dirty="0"/>
              <a:t> Forest School evaluations show gains in confidence, physical competence, and self-regulation when children regularly move across natural, uneven environments (Forest Research &amp; NEF, 2016).</a:t>
            </a:r>
          </a:p>
          <a:p>
            <a:endParaRPr lang="en-GB" sz="1400" dirty="0"/>
          </a:p>
        </p:txBody>
      </p:sp>
      <p:pic>
        <p:nvPicPr>
          <p:cNvPr id="6" name="Picture 2" descr="10 Engaging Forest School Ideas to Inspire Outdoor Learning and Growth ...">
            <a:extLst>
              <a:ext uri="{FF2B5EF4-FFF2-40B4-BE49-F238E27FC236}">
                <a16:creationId xmlns:a16="http://schemas.microsoft.com/office/drawing/2014/main" id="{DC4919F4-CF7A-7F0F-9D6A-0B927FB3FA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3034" r="16544" b="2"/>
          <a:stretch>
            <a:fillRect/>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6006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D7850-0E9C-54AB-1B43-6CDAFFFEDCA9}"/>
              </a:ext>
            </a:extLst>
          </p:cNvPr>
          <p:cNvSpPr>
            <a:spLocks noGrp="1"/>
          </p:cNvSpPr>
          <p:nvPr>
            <p:ph type="title"/>
          </p:nvPr>
        </p:nvSpPr>
        <p:spPr>
          <a:xfrm>
            <a:off x="621680" y="935252"/>
            <a:ext cx="10945589" cy="818598"/>
          </a:xfrm>
        </p:spPr>
        <p:txBody>
          <a:bodyPr>
            <a:normAutofit fontScale="90000"/>
          </a:bodyPr>
          <a:lstStyle/>
          <a:p>
            <a:pPr algn="ctr"/>
            <a:r>
              <a:rPr lang="en-GB" sz="4000" dirty="0"/>
              <a:t>Impact on Learning and Wellbeing </a:t>
            </a:r>
            <a:br>
              <a:rPr lang="en-GB" sz="4000" dirty="0"/>
            </a:br>
            <a:r>
              <a:rPr lang="en-GB" sz="4000" dirty="0"/>
              <a:t>Forest School supports children’s learning and development in multiple ways:</a:t>
            </a:r>
            <a:br>
              <a:rPr lang="en-US" sz="4000" dirty="0"/>
            </a:br>
            <a:endParaRPr lang="en-GB" sz="4000" dirty="0"/>
          </a:p>
        </p:txBody>
      </p:sp>
      <p:graphicFrame>
        <p:nvGraphicFramePr>
          <p:cNvPr id="5" name="Content Placeholder 2">
            <a:extLst>
              <a:ext uri="{FF2B5EF4-FFF2-40B4-BE49-F238E27FC236}">
                <a16:creationId xmlns:a16="http://schemas.microsoft.com/office/drawing/2014/main" id="{C30D238B-39A3-549B-B317-E69A44C862B5}"/>
              </a:ext>
            </a:extLst>
          </p:cNvPr>
          <p:cNvGraphicFramePr>
            <a:graphicFrameLocks noGrp="1"/>
          </p:cNvGraphicFramePr>
          <p:nvPr>
            <p:ph idx="1"/>
            <p:extLst>
              <p:ext uri="{D42A27DB-BD31-4B8C-83A1-F6EECF244321}">
                <p14:modId xmlns:p14="http://schemas.microsoft.com/office/powerpoint/2010/main" val="4200693663"/>
              </p:ext>
            </p:extLst>
          </p:nvPr>
        </p:nvGraphicFramePr>
        <p:xfrm>
          <a:off x="344362" y="1514007"/>
          <a:ext cx="11500226" cy="4620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949156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731</TotalTime>
  <Words>1329</Words>
  <Application>Microsoft Office PowerPoint</Application>
  <PresentationFormat>Widescreen</PresentationFormat>
  <Paragraphs>88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Aptos</vt:lpstr>
      <vt:lpstr>Aptos Display</vt:lpstr>
      <vt:lpstr>Arial</vt:lpstr>
      <vt:lpstr>Office Theme</vt:lpstr>
      <vt:lpstr>Bipedal Bodies, Learning Minds: Why Children Learn Best in Nature</vt:lpstr>
      <vt:lpstr>What Is Bipedalism?</vt:lpstr>
      <vt:lpstr>PowerPoint Presentation</vt:lpstr>
      <vt:lpstr>Evolutionary Context</vt:lpstr>
      <vt:lpstr>Movement and Brain Development</vt:lpstr>
      <vt:lpstr>Embodied Learning </vt:lpstr>
      <vt:lpstr>PowerPoint Presentation</vt:lpstr>
      <vt:lpstr>The Bipedal Child in Forest School</vt:lpstr>
      <vt:lpstr>Impact on Learning and Wellbeing  Forest School supports children’s learning and development in multiple ways: </vt:lpstr>
      <vt:lpstr>Implications for Teaching Practice</vt:lpstr>
      <vt:lpstr>Reflection Questions</vt:lpstr>
      <vt:lpstr>A summary of some key research underpinning Forest School and outdoor learning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esther wilson</dc:creator>
  <cp:lastModifiedBy>esther wilson</cp:lastModifiedBy>
  <cp:revision>1</cp:revision>
  <dcterms:created xsi:type="dcterms:W3CDTF">2026-01-19T00:21:22Z</dcterms:created>
  <dcterms:modified xsi:type="dcterms:W3CDTF">2026-02-18T18:30:46Z</dcterms:modified>
</cp:coreProperties>
</file>